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308" r:id="rId2"/>
    <p:sldId id="2309" r:id="rId3"/>
    <p:sldId id="2306" r:id="rId4"/>
    <p:sldId id="2310" r:id="rId5"/>
    <p:sldId id="2311" r:id="rId6"/>
    <p:sldId id="2297" r:id="rId7"/>
    <p:sldId id="2291" r:id="rId8"/>
    <p:sldId id="2228" r:id="rId9"/>
    <p:sldId id="2312" r:id="rId10"/>
    <p:sldId id="2316" r:id="rId11"/>
    <p:sldId id="2317" r:id="rId12"/>
    <p:sldId id="2321" r:id="rId13"/>
    <p:sldId id="2323" r:id="rId14"/>
    <p:sldId id="2324" r:id="rId15"/>
    <p:sldId id="2307" r:id="rId16"/>
    <p:sldId id="2314" r:id="rId17"/>
    <p:sldId id="2225" r:id="rId18"/>
    <p:sldId id="2315" r:id="rId19"/>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088" userDrawn="1">
          <p15:clr>
            <a:srgbClr val="A4A3A4"/>
          </p15:clr>
        </p15:guide>
        <p15:guide id="4" pos="14278" userDrawn="1">
          <p15:clr>
            <a:srgbClr val="A4A3A4"/>
          </p15:clr>
        </p15:guide>
        <p15:guide id="5" pos="1078" userDrawn="1">
          <p15:clr>
            <a:srgbClr val="A4A3A4"/>
          </p15:clr>
        </p15:guide>
        <p15:guide id="8" orient="horz" pos="504" userDrawn="1">
          <p15:clr>
            <a:srgbClr val="A4A3A4"/>
          </p15:clr>
        </p15:guide>
        <p15:guide id="11" pos="767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484D"/>
    <a:srgbClr val="000000"/>
    <a:srgbClr val="817E9A"/>
    <a:srgbClr val="583F52"/>
    <a:srgbClr val="000E36"/>
    <a:srgbClr val="4AEDDE"/>
    <a:srgbClr val="3B1F4D"/>
    <a:srgbClr val="FDEA57"/>
    <a:srgbClr val="74FBC3"/>
    <a:srgbClr val="F6DC0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26" autoAdjust="0"/>
    <p:restoredTop sz="94104" autoAdjust="0"/>
  </p:normalViewPr>
  <p:slideViewPr>
    <p:cSldViewPr snapToGrid="0" snapToObjects="1">
      <p:cViewPr>
        <p:scale>
          <a:sx n="50" d="100"/>
          <a:sy n="50" d="100"/>
        </p:scale>
        <p:origin x="900" y="204"/>
      </p:cViewPr>
      <p:guideLst>
        <p:guide orient="horz" pos="8088"/>
        <p:guide pos="14278"/>
        <p:guide pos="1078"/>
        <p:guide orient="horz" pos="504"/>
        <p:guide pos="7678"/>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10.wdp>
</file>

<file path=ppt/media/hdphoto11.wdp>
</file>

<file path=ppt/media/hdphoto12.wdp>
</file>

<file path=ppt/media/hdphoto13.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10/7/2020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4655905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14</a:t>
            </a:fld>
            <a:endParaRPr lang="en-US" dirty="0"/>
          </a:p>
        </p:txBody>
      </p:sp>
    </p:spTree>
    <p:extLst>
      <p:ext uri="{BB962C8B-B14F-4D97-AF65-F5344CB8AC3E}">
        <p14:creationId xmlns:p14="http://schemas.microsoft.com/office/powerpoint/2010/main" val="29758494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15</a:t>
            </a:fld>
            <a:endParaRPr lang="en-US" dirty="0"/>
          </a:p>
        </p:txBody>
      </p:sp>
    </p:spTree>
    <p:extLst>
      <p:ext uri="{BB962C8B-B14F-4D97-AF65-F5344CB8AC3E}">
        <p14:creationId xmlns:p14="http://schemas.microsoft.com/office/powerpoint/2010/main" val="1392650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17</a:t>
            </a:fld>
            <a:endParaRPr lang="en-US" dirty="0"/>
          </a:p>
        </p:txBody>
      </p:sp>
    </p:spTree>
    <p:extLst>
      <p:ext uri="{BB962C8B-B14F-4D97-AF65-F5344CB8AC3E}">
        <p14:creationId xmlns:p14="http://schemas.microsoft.com/office/powerpoint/2010/main" val="8584254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6</a:t>
            </a:fld>
            <a:endParaRPr lang="en-US" dirty="0"/>
          </a:p>
        </p:txBody>
      </p:sp>
    </p:spTree>
    <p:extLst>
      <p:ext uri="{BB962C8B-B14F-4D97-AF65-F5344CB8AC3E}">
        <p14:creationId xmlns:p14="http://schemas.microsoft.com/office/powerpoint/2010/main" val="302602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a:t>
            </a:fld>
            <a:endParaRPr lang="en-US" dirty="0"/>
          </a:p>
        </p:txBody>
      </p:sp>
    </p:spTree>
    <p:extLst>
      <p:ext uri="{BB962C8B-B14F-4D97-AF65-F5344CB8AC3E}">
        <p14:creationId xmlns:p14="http://schemas.microsoft.com/office/powerpoint/2010/main" val="935790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8</a:t>
            </a:fld>
            <a:endParaRPr lang="en-US" dirty="0"/>
          </a:p>
        </p:txBody>
      </p:sp>
    </p:spTree>
    <p:extLst>
      <p:ext uri="{BB962C8B-B14F-4D97-AF65-F5344CB8AC3E}">
        <p14:creationId xmlns:p14="http://schemas.microsoft.com/office/powerpoint/2010/main" val="13582262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9</a:t>
            </a:fld>
            <a:endParaRPr lang="en-US" dirty="0"/>
          </a:p>
        </p:txBody>
      </p:sp>
    </p:spTree>
    <p:extLst>
      <p:ext uri="{BB962C8B-B14F-4D97-AF65-F5344CB8AC3E}">
        <p14:creationId xmlns:p14="http://schemas.microsoft.com/office/powerpoint/2010/main" val="2408991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10</a:t>
            </a:fld>
            <a:endParaRPr lang="en-US" dirty="0"/>
          </a:p>
        </p:txBody>
      </p:sp>
    </p:spTree>
    <p:extLst>
      <p:ext uri="{BB962C8B-B14F-4D97-AF65-F5344CB8AC3E}">
        <p14:creationId xmlns:p14="http://schemas.microsoft.com/office/powerpoint/2010/main" val="31773821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11</a:t>
            </a:fld>
            <a:endParaRPr lang="en-US" dirty="0"/>
          </a:p>
        </p:txBody>
      </p:sp>
    </p:spTree>
    <p:extLst>
      <p:ext uri="{BB962C8B-B14F-4D97-AF65-F5344CB8AC3E}">
        <p14:creationId xmlns:p14="http://schemas.microsoft.com/office/powerpoint/2010/main" val="16480740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12</a:t>
            </a:fld>
            <a:endParaRPr lang="en-US" dirty="0"/>
          </a:p>
        </p:txBody>
      </p:sp>
    </p:spTree>
    <p:extLst>
      <p:ext uri="{BB962C8B-B14F-4D97-AF65-F5344CB8AC3E}">
        <p14:creationId xmlns:p14="http://schemas.microsoft.com/office/powerpoint/2010/main" val="31800130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13</a:t>
            </a:fld>
            <a:endParaRPr lang="en-US" dirty="0"/>
          </a:p>
        </p:txBody>
      </p:sp>
    </p:spTree>
    <p:extLst>
      <p:ext uri="{BB962C8B-B14F-4D97-AF65-F5344CB8AC3E}">
        <p14:creationId xmlns:p14="http://schemas.microsoft.com/office/powerpoint/2010/main" val="2344617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822643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6" name="Picture Placeholder 13"/>
          <p:cNvSpPr>
            <a:spLocks noGrp="1"/>
          </p:cNvSpPr>
          <p:nvPr>
            <p:ph type="pic" sz="quarter" idx="50"/>
          </p:nvPr>
        </p:nvSpPr>
        <p:spPr>
          <a:xfrm>
            <a:off x="16059924" y="3033132"/>
            <a:ext cx="5341019" cy="782815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7" name="Picture Placeholder 13"/>
          <p:cNvSpPr>
            <a:spLocks noGrp="1"/>
          </p:cNvSpPr>
          <p:nvPr>
            <p:ph type="pic" sz="quarter" idx="51"/>
          </p:nvPr>
        </p:nvSpPr>
        <p:spPr>
          <a:xfrm>
            <a:off x="9643409" y="3033132"/>
            <a:ext cx="5341019" cy="7828156"/>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4191289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6_General Slide">
    <p:spTree>
      <p:nvGrpSpPr>
        <p:cNvPr id="1" name=""/>
        <p:cNvGrpSpPr/>
        <p:nvPr/>
      </p:nvGrpSpPr>
      <p:grpSpPr>
        <a:xfrm>
          <a:off x="0" y="0"/>
          <a:ext cx="0" cy="0"/>
          <a:chOff x="0" y="0"/>
          <a:chExt cx="0" cy="0"/>
        </a:xfrm>
      </p:grpSpPr>
      <p:sp>
        <p:nvSpPr>
          <p:cNvPr id="3" name="Picture Placeholder 13"/>
          <p:cNvSpPr>
            <a:spLocks noGrp="1"/>
          </p:cNvSpPr>
          <p:nvPr>
            <p:ph type="pic" sz="quarter" idx="41"/>
          </p:nvPr>
        </p:nvSpPr>
        <p:spPr>
          <a:xfrm>
            <a:off x="0" y="0"/>
            <a:ext cx="12154829" cy="13716000"/>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4" name="Rectangle 3"/>
          <p:cNvSpPr/>
          <p:nvPr userDrawn="1"/>
        </p:nvSpPr>
        <p:spPr>
          <a:xfrm>
            <a:off x="7850459" y="12578576"/>
            <a:ext cx="8207297" cy="6913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Source Sans Pro Light" charset="0"/>
            </a:endParaRPr>
          </a:p>
        </p:txBody>
      </p:sp>
    </p:spTree>
    <p:extLst>
      <p:ext uri="{BB962C8B-B14F-4D97-AF65-F5344CB8AC3E}">
        <p14:creationId xmlns:p14="http://schemas.microsoft.com/office/powerpoint/2010/main" val="15551988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General Slide">
    <p:spTree>
      <p:nvGrpSpPr>
        <p:cNvPr id="1" name=""/>
        <p:cNvGrpSpPr/>
        <p:nvPr/>
      </p:nvGrpSpPr>
      <p:grpSpPr>
        <a:xfrm>
          <a:off x="0" y="0"/>
          <a:ext cx="0" cy="0"/>
          <a:chOff x="0" y="0"/>
          <a:chExt cx="0" cy="0"/>
        </a:xfrm>
      </p:grpSpPr>
      <p:sp>
        <p:nvSpPr>
          <p:cNvPr id="4" name="Rectangle 3"/>
          <p:cNvSpPr/>
          <p:nvPr userDrawn="1"/>
        </p:nvSpPr>
        <p:spPr>
          <a:xfrm>
            <a:off x="12623180" y="12333249"/>
            <a:ext cx="2787805" cy="6913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Source Sans Pro Light" charset="0"/>
            </a:endParaRPr>
          </a:p>
        </p:txBody>
      </p:sp>
      <p:sp>
        <p:nvSpPr>
          <p:cNvPr id="17" name="Picture Placeholder 13"/>
          <p:cNvSpPr>
            <a:spLocks noGrp="1"/>
          </p:cNvSpPr>
          <p:nvPr>
            <p:ph type="pic" sz="quarter" idx="41"/>
          </p:nvPr>
        </p:nvSpPr>
        <p:spPr>
          <a:xfrm>
            <a:off x="18335206" y="0"/>
            <a:ext cx="6042444" cy="13716000"/>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8" name="Picture Placeholder 13"/>
          <p:cNvSpPr>
            <a:spLocks noGrp="1"/>
          </p:cNvSpPr>
          <p:nvPr>
            <p:ph type="pic" sz="quarter" idx="42"/>
          </p:nvPr>
        </p:nvSpPr>
        <p:spPr>
          <a:xfrm>
            <a:off x="12188825" y="0"/>
            <a:ext cx="5899899" cy="6713034"/>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9" name="Picture Placeholder 13"/>
          <p:cNvSpPr>
            <a:spLocks noGrp="1"/>
          </p:cNvSpPr>
          <p:nvPr>
            <p:ph type="pic" sz="quarter" idx="43"/>
          </p:nvPr>
        </p:nvSpPr>
        <p:spPr>
          <a:xfrm>
            <a:off x="12188825" y="7002966"/>
            <a:ext cx="5899899" cy="6713034"/>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534608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Project 1">
    <p:spTree>
      <p:nvGrpSpPr>
        <p:cNvPr id="1" name=""/>
        <p:cNvGrpSpPr/>
        <p:nvPr/>
      </p:nvGrpSpPr>
      <p:grpSpPr>
        <a:xfrm>
          <a:off x="0" y="0"/>
          <a:ext cx="0" cy="0"/>
          <a:chOff x="0" y="0"/>
          <a:chExt cx="0" cy="0"/>
        </a:xfrm>
      </p:grpSpPr>
      <p:sp>
        <p:nvSpPr>
          <p:cNvPr id="3" name="Picture Placeholder 13"/>
          <p:cNvSpPr>
            <a:spLocks noGrp="1"/>
          </p:cNvSpPr>
          <p:nvPr>
            <p:ph type="pic" sz="quarter" idx="26"/>
          </p:nvPr>
        </p:nvSpPr>
        <p:spPr>
          <a:xfrm>
            <a:off x="18150080" y="4951141"/>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7" name="Picture Placeholder 13"/>
          <p:cNvSpPr>
            <a:spLocks noGrp="1"/>
          </p:cNvSpPr>
          <p:nvPr>
            <p:ph type="pic" sz="quarter" idx="30"/>
          </p:nvPr>
        </p:nvSpPr>
        <p:spPr>
          <a:xfrm>
            <a:off x="18150080" y="8854069"/>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8" name="Picture Placeholder 13"/>
          <p:cNvSpPr>
            <a:spLocks noGrp="1"/>
          </p:cNvSpPr>
          <p:nvPr>
            <p:ph type="pic" sz="quarter" idx="31"/>
          </p:nvPr>
        </p:nvSpPr>
        <p:spPr>
          <a:xfrm>
            <a:off x="14269454" y="8854069"/>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9" name="Picture Placeholder 13"/>
          <p:cNvSpPr>
            <a:spLocks noGrp="1"/>
          </p:cNvSpPr>
          <p:nvPr>
            <p:ph type="pic" sz="quarter" idx="32"/>
          </p:nvPr>
        </p:nvSpPr>
        <p:spPr>
          <a:xfrm>
            <a:off x="10411134" y="8854069"/>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0" name="Picture Placeholder 13"/>
          <p:cNvSpPr>
            <a:spLocks noGrp="1"/>
          </p:cNvSpPr>
          <p:nvPr>
            <p:ph type="pic" sz="quarter" idx="33"/>
          </p:nvPr>
        </p:nvSpPr>
        <p:spPr>
          <a:xfrm>
            <a:off x="2649882" y="8854069"/>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1" name="Picture Placeholder 13"/>
          <p:cNvSpPr>
            <a:spLocks noGrp="1"/>
          </p:cNvSpPr>
          <p:nvPr>
            <p:ph type="pic" sz="quarter" idx="34"/>
          </p:nvPr>
        </p:nvSpPr>
        <p:spPr>
          <a:xfrm>
            <a:off x="18150080" y="1070517"/>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2" name="Picture Placeholder 13"/>
          <p:cNvSpPr>
            <a:spLocks noGrp="1"/>
          </p:cNvSpPr>
          <p:nvPr>
            <p:ph type="pic" sz="quarter" idx="35"/>
          </p:nvPr>
        </p:nvSpPr>
        <p:spPr>
          <a:xfrm>
            <a:off x="14269454" y="1070517"/>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3" name="Picture Placeholder 13"/>
          <p:cNvSpPr>
            <a:spLocks noGrp="1"/>
          </p:cNvSpPr>
          <p:nvPr>
            <p:ph type="pic" sz="quarter" idx="36"/>
          </p:nvPr>
        </p:nvSpPr>
        <p:spPr>
          <a:xfrm>
            <a:off x="10411134" y="1070517"/>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4" name="Picture Placeholder 13"/>
          <p:cNvSpPr>
            <a:spLocks noGrp="1"/>
          </p:cNvSpPr>
          <p:nvPr>
            <p:ph type="pic" sz="quarter" idx="37"/>
          </p:nvPr>
        </p:nvSpPr>
        <p:spPr>
          <a:xfrm>
            <a:off x="2649882" y="1070517"/>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5" name="Picture Placeholder 13"/>
          <p:cNvSpPr>
            <a:spLocks noGrp="1"/>
          </p:cNvSpPr>
          <p:nvPr>
            <p:ph type="pic" sz="quarter" idx="29"/>
          </p:nvPr>
        </p:nvSpPr>
        <p:spPr>
          <a:xfrm>
            <a:off x="2649882" y="4951141"/>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6" name="Picture Placeholder 13"/>
          <p:cNvSpPr>
            <a:spLocks noGrp="1"/>
          </p:cNvSpPr>
          <p:nvPr>
            <p:ph type="pic" sz="quarter" idx="38"/>
          </p:nvPr>
        </p:nvSpPr>
        <p:spPr>
          <a:xfrm>
            <a:off x="6530508" y="8854069"/>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
        <p:nvSpPr>
          <p:cNvPr id="17" name="Picture Placeholder 13"/>
          <p:cNvSpPr>
            <a:spLocks noGrp="1"/>
          </p:cNvSpPr>
          <p:nvPr>
            <p:ph type="pic" sz="quarter" idx="39"/>
          </p:nvPr>
        </p:nvSpPr>
        <p:spPr>
          <a:xfrm>
            <a:off x="6530508" y="1070517"/>
            <a:ext cx="3568390" cy="3590693"/>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4032924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Big picture">
    <p:spTree>
      <p:nvGrpSpPr>
        <p:cNvPr id="1" name=""/>
        <p:cNvGrpSpPr/>
        <p:nvPr/>
      </p:nvGrpSpPr>
      <p:grpSpPr>
        <a:xfrm>
          <a:off x="0" y="0"/>
          <a:ext cx="0" cy="0"/>
          <a:chOff x="0" y="0"/>
          <a:chExt cx="0" cy="0"/>
        </a:xfrm>
      </p:grpSpPr>
      <p:sp>
        <p:nvSpPr>
          <p:cNvPr id="2" name="Rectangle 1"/>
          <p:cNvSpPr/>
          <p:nvPr userDrawn="1"/>
        </p:nvSpPr>
        <p:spPr>
          <a:xfrm>
            <a:off x="9077093" y="12489366"/>
            <a:ext cx="6579219" cy="78058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Source Sans Pro Light" charset="0"/>
            </a:endParaRPr>
          </a:p>
        </p:txBody>
      </p:sp>
      <p:sp>
        <p:nvSpPr>
          <p:cNvPr id="3" name="Picture Placeholder 13"/>
          <p:cNvSpPr>
            <a:spLocks noGrp="1"/>
          </p:cNvSpPr>
          <p:nvPr>
            <p:ph type="pic" sz="quarter" idx="60"/>
          </p:nvPr>
        </p:nvSpPr>
        <p:spPr>
          <a:xfrm>
            <a:off x="-9015" y="0"/>
            <a:ext cx="24386666" cy="13716000"/>
          </a:xfrm>
          <a:prstGeom prst="rect">
            <a:avLst/>
          </a:prstGeom>
          <a:effectLst/>
        </p:spPr>
        <p:txBody>
          <a:bodyPr>
            <a:normAutofit/>
          </a:bodyPr>
          <a:lstStyle>
            <a:lvl1pPr marL="0" indent="0">
              <a:buNone/>
              <a:defRPr sz="26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1714444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laceholder Slide">
    <p:spTree>
      <p:nvGrpSpPr>
        <p:cNvPr id="1" name=""/>
        <p:cNvGrpSpPr/>
        <p:nvPr/>
      </p:nvGrpSpPr>
      <p:grpSpPr>
        <a:xfrm>
          <a:off x="0" y="0"/>
          <a:ext cx="0" cy="0"/>
          <a:chOff x="0" y="0"/>
          <a:chExt cx="0" cy="0"/>
        </a:xfrm>
      </p:grpSpPr>
      <p:sp>
        <p:nvSpPr>
          <p:cNvPr id="12" name="Picture Placeholder 8"/>
          <p:cNvSpPr>
            <a:spLocks noGrp="1"/>
          </p:cNvSpPr>
          <p:nvPr>
            <p:ph type="pic" sz="quarter" idx="10"/>
          </p:nvPr>
        </p:nvSpPr>
        <p:spPr>
          <a:xfrm>
            <a:off x="0" y="7518400"/>
            <a:ext cx="8006576" cy="6197600"/>
          </a:xfrm>
          <a:prstGeom prst="rect">
            <a:avLst/>
          </a:prstGeom>
          <a:solidFill>
            <a:schemeClr val="bg1">
              <a:lumMod val="95000"/>
            </a:schemeClr>
          </a:solidFill>
        </p:spPr>
        <p:txBody>
          <a:bodyPr>
            <a:normAutofit/>
          </a:bodyPr>
          <a:lstStyle>
            <a:lvl1pPr>
              <a:defRPr sz="2800"/>
            </a:lvl1pPr>
          </a:lstStyle>
          <a:p>
            <a:endParaRPr lang="en-US"/>
          </a:p>
        </p:txBody>
      </p:sp>
      <p:sp>
        <p:nvSpPr>
          <p:cNvPr id="13" name="Picture Placeholder 8"/>
          <p:cNvSpPr>
            <a:spLocks noGrp="1"/>
          </p:cNvSpPr>
          <p:nvPr>
            <p:ph type="pic" sz="quarter" idx="11"/>
          </p:nvPr>
        </p:nvSpPr>
        <p:spPr>
          <a:xfrm>
            <a:off x="8191662" y="7518400"/>
            <a:ext cx="7986294" cy="6197600"/>
          </a:xfrm>
          <a:prstGeom prst="rect">
            <a:avLst/>
          </a:prstGeom>
          <a:solidFill>
            <a:schemeClr val="bg1">
              <a:lumMod val="95000"/>
            </a:schemeClr>
          </a:solidFill>
        </p:spPr>
        <p:txBody>
          <a:bodyPr>
            <a:normAutofit/>
          </a:bodyPr>
          <a:lstStyle>
            <a:lvl1pPr>
              <a:defRPr sz="2800"/>
            </a:lvl1pPr>
          </a:lstStyle>
          <a:p>
            <a:endParaRPr lang="en-US"/>
          </a:p>
        </p:txBody>
      </p:sp>
      <p:sp>
        <p:nvSpPr>
          <p:cNvPr id="14" name="Picture Placeholder 8"/>
          <p:cNvSpPr>
            <a:spLocks noGrp="1"/>
          </p:cNvSpPr>
          <p:nvPr>
            <p:ph type="pic" sz="quarter" idx="12"/>
          </p:nvPr>
        </p:nvSpPr>
        <p:spPr>
          <a:xfrm>
            <a:off x="16363042" y="7518400"/>
            <a:ext cx="8014608" cy="6197600"/>
          </a:xfrm>
          <a:prstGeom prst="rect">
            <a:avLst/>
          </a:prstGeom>
          <a:solidFill>
            <a:schemeClr val="bg1">
              <a:lumMod val="95000"/>
            </a:schemeClr>
          </a:solidFill>
        </p:spPr>
        <p:txBody>
          <a:bodyPr>
            <a:normAutofit/>
          </a:bodyPr>
          <a:lstStyle>
            <a:lvl1pPr>
              <a:defRPr sz="2800"/>
            </a:lvl1pPr>
          </a:lstStyle>
          <a:p>
            <a:endParaRPr lang="en-US"/>
          </a:p>
        </p:txBody>
      </p:sp>
    </p:spTree>
    <p:extLst>
      <p:ext uri="{BB962C8B-B14F-4D97-AF65-F5344CB8AC3E}">
        <p14:creationId xmlns:p14="http://schemas.microsoft.com/office/powerpoint/2010/main" val="832775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4113" r:id="rId1"/>
    <p:sldLayoutId id="2147483991" r:id="rId2"/>
    <p:sldLayoutId id="2147483981" r:id="rId3"/>
    <p:sldLayoutId id="2147483982" r:id="rId4"/>
    <p:sldLayoutId id="2147484006" r:id="rId5"/>
    <p:sldLayoutId id="2147484119" r:id="rId6"/>
    <p:sldLayoutId id="2147484123" r:id="rId7"/>
  </p:sldLayoutIdLst>
  <p:hf hdr="0" ftr="0" dt="0"/>
  <p:txStyles>
    <p:titleStyle>
      <a:lvl1pPr algn="l" defTabSz="1828434" rtl="0" eaLnBrk="1" latinLnBrk="0" hangingPunct="1">
        <a:lnSpc>
          <a:spcPct val="90000"/>
        </a:lnSpc>
        <a:spcBef>
          <a:spcPct val="0"/>
        </a:spcBef>
        <a:buNone/>
        <a:defRPr lang="en-US" sz="4400" kern="1200">
          <a:solidFill>
            <a:schemeClr val="tx1"/>
          </a:solidFill>
          <a:latin typeface="Montserrat Hairline" charset="0"/>
          <a:ea typeface="Montserrat Hairline" charset="0"/>
          <a:cs typeface="Montserrat Hairline" charset="0"/>
        </a:defRPr>
      </a:lvl1pPr>
    </p:titleStyle>
    <p:bodyStyle>
      <a:lvl1pPr marL="457109" indent="-457109" algn="l" defTabSz="1828434" rtl="0" eaLnBrk="1" latinLnBrk="0" hangingPunct="1">
        <a:lnSpc>
          <a:spcPct val="90000"/>
        </a:lnSpc>
        <a:spcBef>
          <a:spcPts val="2000"/>
        </a:spcBef>
        <a:buFont typeface="Arial" panose="020B0604020202020204" pitchFamily="34" charset="0"/>
        <a:buChar char="•"/>
        <a:defRPr lang="en-US" sz="3600" kern="1200" dirty="0" smtClean="0">
          <a:solidFill>
            <a:schemeClr val="tx1"/>
          </a:solidFill>
          <a:effectLst/>
          <a:latin typeface="Montserrat Hairline" charset="0"/>
          <a:ea typeface="Montserrat Hairline" charset="0"/>
          <a:cs typeface="Montserrat Hairline" charset="0"/>
        </a:defRPr>
      </a:lvl1pPr>
      <a:lvl2pPr marL="1371326" indent="-457109" algn="l" defTabSz="1828434" rtl="0" eaLnBrk="1" latinLnBrk="0" hangingPunct="1">
        <a:lnSpc>
          <a:spcPct val="90000"/>
        </a:lnSpc>
        <a:spcBef>
          <a:spcPts val="1000"/>
        </a:spcBef>
        <a:buFont typeface="Arial" panose="020B0604020202020204" pitchFamily="34" charset="0"/>
        <a:buChar char="•"/>
        <a:defRPr lang="en-US" sz="2800" kern="1200" dirty="0" smtClean="0">
          <a:solidFill>
            <a:schemeClr val="tx1"/>
          </a:solidFill>
          <a:effectLst/>
          <a:latin typeface="Montserrat Hairline" charset="0"/>
          <a:ea typeface="Montserrat Hairline" charset="0"/>
          <a:cs typeface="Montserrat Hairline" charset="0"/>
        </a:defRPr>
      </a:lvl2pPr>
      <a:lvl3pPr marL="2285543" indent="-457109" algn="l" defTabSz="1828434" rtl="0" eaLnBrk="1" latinLnBrk="0" hangingPunct="1">
        <a:lnSpc>
          <a:spcPct val="90000"/>
        </a:lnSpc>
        <a:spcBef>
          <a:spcPts val="1000"/>
        </a:spcBef>
        <a:buFont typeface="Arial" panose="020B0604020202020204" pitchFamily="34" charset="0"/>
        <a:buChar char="•"/>
        <a:defRPr lang="en-US" sz="2400" kern="1200" dirty="0" smtClean="0">
          <a:solidFill>
            <a:schemeClr val="tx1"/>
          </a:solidFill>
          <a:effectLst/>
          <a:latin typeface="Montserrat Hairline" charset="0"/>
          <a:ea typeface="Montserrat Hairline" charset="0"/>
          <a:cs typeface="Montserrat Hairline" charset="0"/>
        </a:defRPr>
      </a:lvl3pPr>
      <a:lvl4pPr marL="3199760" indent="-457109" algn="l" defTabSz="1828434" rtl="0" eaLnBrk="1" latinLnBrk="0" hangingPunct="1">
        <a:lnSpc>
          <a:spcPct val="90000"/>
        </a:lnSpc>
        <a:spcBef>
          <a:spcPts val="1000"/>
        </a:spcBef>
        <a:buFont typeface="Arial" panose="020B0604020202020204" pitchFamily="34" charset="0"/>
        <a:buChar char="•"/>
        <a:defRPr lang="en-US" sz="2000" kern="1200" dirty="0" smtClean="0">
          <a:solidFill>
            <a:schemeClr val="tx1"/>
          </a:solidFill>
          <a:effectLst/>
          <a:latin typeface="Montserrat Hairline" charset="0"/>
          <a:ea typeface="Montserrat Hairline" charset="0"/>
          <a:cs typeface="Montserrat Hairline" charset="0"/>
        </a:defRPr>
      </a:lvl4pPr>
      <a:lvl5pPr marL="4113977" indent="-457109" algn="l" defTabSz="1828434" rtl="0" eaLnBrk="1" latinLnBrk="0" hangingPunct="1">
        <a:lnSpc>
          <a:spcPct val="90000"/>
        </a:lnSpc>
        <a:spcBef>
          <a:spcPts val="1000"/>
        </a:spcBef>
        <a:buFont typeface="Arial" panose="020B0604020202020204" pitchFamily="34" charset="0"/>
        <a:buChar char="•"/>
        <a:defRPr lang="en-US" sz="2000" kern="1200" dirty="0">
          <a:solidFill>
            <a:schemeClr val="tx1"/>
          </a:solidFill>
          <a:effectLst/>
          <a:latin typeface="Montserrat Hairline" charset="0"/>
          <a:ea typeface="Montserrat Hairline" charset="0"/>
          <a:cs typeface="Montserrat Hairline"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microsoft.com/office/2007/relationships/hdphoto" Target="../media/hdphoto10.wdp"/><Relationship Id="rId5" Type="http://schemas.openxmlformats.org/officeDocument/2006/relationships/image" Target="../media/image18.png"/><Relationship Id="rId4" Type="http://schemas.microsoft.com/office/2007/relationships/hdphoto" Target="../media/hdphoto9.wdp"/></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microsoft.com/office/2007/relationships/hdphoto" Target="../media/hdphoto12.wdp"/><Relationship Id="rId5" Type="http://schemas.openxmlformats.org/officeDocument/2006/relationships/image" Target="../media/image20.png"/><Relationship Id="rId4" Type="http://schemas.microsoft.com/office/2007/relationships/hdphoto" Target="../media/hdphoto11.wdp"/></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microsoft.com/office/2007/relationships/hdphoto" Target="../media/hdphoto13.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5.png"/><Relationship Id="rId7" Type="http://schemas.openxmlformats.org/officeDocument/2006/relationships/image" Target="../media/image8.png"/><Relationship Id="rId12" Type="http://schemas.microsoft.com/office/2007/relationships/hdphoto" Target="../media/hdphoto4.wdp"/><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microsoft.com/office/2007/relationships/hdphoto" Target="../media/hdphoto1.wdp"/><Relationship Id="rId11" Type="http://schemas.openxmlformats.org/officeDocument/2006/relationships/image" Target="../media/image10.png"/><Relationship Id="rId5" Type="http://schemas.openxmlformats.org/officeDocument/2006/relationships/image" Target="../media/image7.png"/><Relationship Id="rId10" Type="http://schemas.microsoft.com/office/2007/relationships/hdphoto" Target="../media/hdphoto3.wdp"/><Relationship Id="rId4" Type="http://schemas.openxmlformats.org/officeDocument/2006/relationships/image" Target="../media/image6.png"/><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1.png"/><Relationship Id="rId7" Type="http://schemas.microsoft.com/office/2007/relationships/hdphoto" Target="../media/hdphoto6.wdp"/><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3.png"/><Relationship Id="rId11" Type="http://schemas.microsoft.com/office/2007/relationships/hdphoto" Target="../media/hdphoto8.wdp"/><Relationship Id="rId5" Type="http://schemas.openxmlformats.org/officeDocument/2006/relationships/image" Target="../media/image12.jpeg"/><Relationship Id="rId10" Type="http://schemas.openxmlformats.org/officeDocument/2006/relationships/image" Target="../media/image15.png"/><Relationship Id="rId4" Type="http://schemas.microsoft.com/office/2007/relationships/hdphoto" Target="../media/hdphoto5.wdp"/><Relationship Id="rId9" Type="http://schemas.microsoft.com/office/2007/relationships/hdphoto" Target="../media/hdphoto7.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0" y="2883092"/>
            <a:ext cx="24377650" cy="3394134"/>
          </a:xfrm>
          <a:prstGeom prst="rect">
            <a:avLst/>
          </a:prstGeom>
          <a:noFill/>
        </p:spPr>
        <p:txBody>
          <a:bodyPr wrap="square" lIns="365760" tIns="0" rIns="0" bIns="0" rtlCol="0">
            <a:spAutoFit/>
          </a:bodyPr>
          <a:lstStyle/>
          <a:p>
            <a:pPr algn="ctr">
              <a:lnSpc>
                <a:spcPct val="250000"/>
              </a:lnSpc>
            </a:pPr>
            <a:r>
              <a:rPr lang="en-US" sz="4800" b="1" spc="2000" dirty="0">
                <a:solidFill>
                  <a:schemeClr val="tx2"/>
                </a:solidFill>
                <a:latin typeface="Montserrat Hairline"/>
                <a:ea typeface="Montserrat" charset="0"/>
                <a:cs typeface="Montserrat" charset="0"/>
              </a:rPr>
              <a:t>Soldier Health Monitoring and Position </a:t>
            </a:r>
          </a:p>
          <a:p>
            <a:pPr algn="ctr">
              <a:lnSpc>
                <a:spcPct val="250000"/>
              </a:lnSpc>
            </a:pPr>
            <a:r>
              <a:rPr lang="en-US" sz="4800" b="1" spc="2000" dirty="0">
                <a:solidFill>
                  <a:schemeClr val="tx2"/>
                </a:solidFill>
                <a:latin typeface="Montserrat Hairline"/>
                <a:ea typeface="Montserrat" charset="0"/>
                <a:cs typeface="Montserrat" charset="0"/>
              </a:rPr>
              <a:t>Tracking System</a:t>
            </a:r>
            <a:endParaRPr lang="en-US" sz="4800" b="1" spc="2000" dirty="0">
              <a:solidFill>
                <a:schemeClr val="accent2"/>
              </a:solidFill>
              <a:latin typeface="Montserrat Hairline"/>
              <a:ea typeface="Montserrat" charset="0"/>
              <a:cs typeface="Montserrat" charset="0"/>
            </a:endParaRPr>
          </a:p>
        </p:txBody>
      </p:sp>
      <p:sp>
        <p:nvSpPr>
          <p:cNvPr id="20" name="Rectangle 19"/>
          <p:cNvSpPr>
            <a:spLocks/>
          </p:cNvSpPr>
          <p:nvPr/>
        </p:nvSpPr>
        <p:spPr bwMode="auto">
          <a:xfrm>
            <a:off x="6908292" y="8997308"/>
            <a:ext cx="10561065" cy="2121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a:solidFill>
                  <a:schemeClr val="tx1"/>
                </a:solidFill>
                <a:miter lim="800000"/>
                <a:headEnd/>
                <a:tailEnd/>
              </a14:hiddenLine>
            </a:ext>
          </a:extLst>
        </p:spPr>
        <p:txBody>
          <a:bodyPr vert="horz" wrap="square" lIns="0" tIns="0" rIns="0" bIns="0" anchor="ctr" anchorCtr="0">
            <a:spAutoFit/>
          </a:bodyPr>
          <a:lstStyle/>
          <a:p>
            <a:pPr algn="ctr" defTabSz="4572000">
              <a:lnSpc>
                <a:spcPct val="250000"/>
              </a:lnSpc>
            </a:pPr>
            <a:r>
              <a:rPr lang="en-US" sz="3000" spc="600" dirty="0">
                <a:solidFill>
                  <a:schemeClr val="tx1">
                    <a:lumMod val="75000"/>
                  </a:schemeClr>
                </a:solidFill>
                <a:latin typeface="Montserrat Light" charset="0"/>
                <a:ea typeface="Montserrat Light" charset="0"/>
                <a:cs typeface="Montserrat Light" charset="0"/>
                <a:sym typeface="Bebas Neue" charset="0"/>
              </a:rPr>
              <a:t>By: </a:t>
            </a:r>
            <a:r>
              <a:rPr lang="en-US" sz="3000" spc="600" dirty="0">
                <a:solidFill>
                  <a:schemeClr val="accent2">
                    <a:lumMod val="90000"/>
                  </a:schemeClr>
                </a:solidFill>
                <a:latin typeface="Montserrat Light" charset="0"/>
                <a:ea typeface="Montserrat Light" charset="0"/>
                <a:cs typeface="Montserrat Light" charset="0"/>
                <a:sym typeface="Bebas Neue" charset="0"/>
              </a:rPr>
              <a:t>Parithosh Dinesh Poojary (17BEC7050)</a:t>
            </a:r>
          </a:p>
          <a:p>
            <a:pPr algn="ctr" defTabSz="4572000">
              <a:lnSpc>
                <a:spcPct val="250000"/>
              </a:lnSpc>
            </a:pPr>
            <a:r>
              <a:rPr lang="en-US" sz="3000" spc="600" dirty="0">
                <a:solidFill>
                  <a:schemeClr val="tx1">
                    <a:lumMod val="75000"/>
                  </a:schemeClr>
                </a:solidFill>
                <a:latin typeface="Montserrat Light" charset="0"/>
                <a:ea typeface="Montserrat Light" charset="0"/>
                <a:cs typeface="Montserrat Light" charset="0"/>
                <a:sym typeface="Bebas Neue" charset="0"/>
              </a:rPr>
              <a:t>Guide: </a:t>
            </a:r>
            <a:r>
              <a:rPr lang="en-US" sz="3000" spc="600" dirty="0">
                <a:solidFill>
                  <a:schemeClr val="accent2">
                    <a:lumMod val="90000"/>
                  </a:schemeClr>
                </a:solidFill>
                <a:latin typeface="Montserrat Light" charset="0"/>
                <a:ea typeface="Montserrat Light" charset="0"/>
                <a:cs typeface="Montserrat Light" charset="0"/>
                <a:sym typeface="Bebas Neue" charset="0"/>
              </a:rPr>
              <a:t>Dr.Suseela Vappangi</a:t>
            </a:r>
          </a:p>
        </p:txBody>
      </p:sp>
    </p:spTree>
    <p:extLst>
      <p:ext uri="{BB962C8B-B14F-4D97-AF65-F5344CB8AC3E}">
        <p14:creationId xmlns:p14="http://schemas.microsoft.com/office/powerpoint/2010/main" val="3172709457"/>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726930" y="628794"/>
            <a:ext cx="11836638"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Hairline"/>
                <a:ea typeface="Montserrat" charset="0"/>
                <a:cs typeface="Montserrat" charset="0"/>
              </a:rPr>
              <a:t>HARDWARE IMPLEMENTATION</a:t>
            </a:r>
          </a:p>
        </p:txBody>
      </p:sp>
      <p:cxnSp>
        <p:nvCxnSpPr>
          <p:cNvPr id="17" name="Straight Connector 16"/>
          <p:cNvCxnSpPr>
            <a:cxnSpLocks/>
          </p:cNvCxnSpPr>
          <p:nvPr/>
        </p:nvCxnSpPr>
        <p:spPr>
          <a:xfrm>
            <a:off x="9579102" y="1902700"/>
            <a:ext cx="369391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241DC94-5BD6-4ABC-A371-632EB48AF526}"/>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576159" y="2250641"/>
            <a:ext cx="14138180" cy="9397603"/>
          </a:xfrm>
          <a:prstGeom prst="rect">
            <a:avLst/>
          </a:prstGeom>
          <a:ln>
            <a:noFill/>
          </a:ln>
        </p:spPr>
      </p:pic>
      <p:grpSp>
        <p:nvGrpSpPr>
          <p:cNvPr id="5" name="Group 4">
            <a:extLst>
              <a:ext uri="{FF2B5EF4-FFF2-40B4-BE49-F238E27FC236}">
                <a16:creationId xmlns:a16="http://schemas.microsoft.com/office/drawing/2014/main" id="{A2A16F42-A693-466D-A9F4-B1CF7A45F33E}"/>
              </a:ext>
            </a:extLst>
          </p:cNvPr>
          <p:cNvGrpSpPr/>
          <p:nvPr/>
        </p:nvGrpSpPr>
        <p:grpSpPr>
          <a:xfrm>
            <a:off x="3897593" y="12022761"/>
            <a:ext cx="16582464" cy="646331"/>
            <a:chOff x="3822192" y="11946336"/>
            <a:chExt cx="16582464" cy="646331"/>
          </a:xfrm>
        </p:grpSpPr>
        <p:sp>
          <p:nvSpPr>
            <p:cNvPr id="4" name="Rectangle: Rounded Corners 3">
              <a:extLst>
                <a:ext uri="{FF2B5EF4-FFF2-40B4-BE49-F238E27FC236}">
                  <a16:creationId xmlns:a16="http://schemas.microsoft.com/office/drawing/2014/main" id="{5C550AC2-9F2E-4DFE-A040-2A9C71BEC4CC}"/>
                </a:ext>
              </a:extLst>
            </p:cNvPr>
            <p:cNvSpPr/>
            <p:nvPr/>
          </p:nvSpPr>
          <p:spPr>
            <a:xfrm>
              <a:off x="3822192" y="11946336"/>
              <a:ext cx="15495312" cy="646331"/>
            </a:xfrm>
            <a:prstGeom prst="round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grpSp>
          <p:nvGrpSpPr>
            <p:cNvPr id="2" name="Group 1">
              <a:extLst>
                <a:ext uri="{FF2B5EF4-FFF2-40B4-BE49-F238E27FC236}">
                  <a16:creationId xmlns:a16="http://schemas.microsoft.com/office/drawing/2014/main" id="{17D7C1E8-A71C-4388-A1B9-C3141AAE2DF3}"/>
                </a:ext>
              </a:extLst>
            </p:cNvPr>
            <p:cNvGrpSpPr/>
            <p:nvPr/>
          </p:nvGrpSpPr>
          <p:grpSpPr>
            <a:xfrm>
              <a:off x="3973270" y="11946336"/>
              <a:ext cx="16431386" cy="646331"/>
              <a:chOff x="4069462" y="11465664"/>
              <a:chExt cx="16431386" cy="646331"/>
            </a:xfrm>
          </p:grpSpPr>
          <p:sp>
            <p:nvSpPr>
              <p:cNvPr id="3" name="TextBox 2">
                <a:extLst>
                  <a:ext uri="{FF2B5EF4-FFF2-40B4-BE49-F238E27FC236}">
                    <a16:creationId xmlns:a16="http://schemas.microsoft.com/office/drawing/2014/main" id="{B4E3E7B9-7502-4372-94D5-37210C33AA39}"/>
                  </a:ext>
                </a:extLst>
              </p:cNvPr>
              <p:cNvSpPr txBox="1"/>
              <p:nvPr/>
            </p:nvSpPr>
            <p:spPr>
              <a:xfrm>
                <a:off x="4069462" y="11465664"/>
                <a:ext cx="16431386" cy="646331"/>
              </a:xfrm>
              <a:prstGeom prst="rect">
                <a:avLst/>
              </a:prstGeom>
              <a:noFill/>
            </p:spPr>
            <p:txBody>
              <a:bodyPr wrap="square" rtlCol="0">
                <a:spAutoFit/>
              </a:bodyPr>
              <a:lstStyle/>
              <a:p>
                <a:r>
                  <a:rPr lang="en-IN" b="1" spc="600" dirty="0">
                    <a:solidFill>
                      <a:schemeClr val="accent2">
                        <a:lumMod val="75000"/>
                      </a:schemeClr>
                    </a:solidFill>
                    <a:latin typeface="Montserrat Hairline"/>
                  </a:rPr>
                  <a:t>Soldiers unit </a:t>
                </a:r>
                <a:r>
                  <a:rPr lang="en-IN" spc="600" dirty="0">
                    <a:solidFill>
                      <a:schemeClr val="bg1"/>
                    </a:solidFill>
                    <a:latin typeface="Montserrat Hairline"/>
                  </a:rPr>
                  <a:t>(Health and Position data)</a:t>
                </a:r>
                <a:r>
                  <a:rPr lang="en-IN" spc="600" dirty="0">
                    <a:solidFill>
                      <a:srgbClr val="000000"/>
                    </a:solidFill>
                    <a:latin typeface="Montserrat Hairline"/>
                  </a:rPr>
                  <a:t>      </a:t>
                </a:r>
                <a:r>
                  <a:rPr lang="en-IN" b="1" spc="600" dirty="0">
                    <a:solidFill>
                      <a:schemeClr val="accent2">
                        <a:lumMod val="75000"/>
                      </a:schemeClr>
                    </a:solidFill>
                    <a:latin typeface="Montserrat Hairline"/>
                  </a:rPr>
                  <a:t>Squadron unit</a:t>
                </a:r>
                <a:endParaRPr lang="en-IN" b="1" spc="300" dirty="0">
                  <a:solidFill>
                    <a:schemeClr val="accent2">
                      <a:lumMod val="75000"/>
                    </a:schemeClr>
                  </a:solidFill>
                  <a:latin typeface="Montserrat Hairline"/>
                </a:endParaRPr>
              </a:p>
            </p:txBody>
          </p:sp>
          <p:cxnSp>
            <p:nvCxnSpPr>
              <p:cNvPr id="10" name="Straight Arrow Connector 9">
                <a:extLst>
                  <a:ext uri="{FF2B5EF4-FFF2-40B4-BE49-F238E27FC236}">
                    <a16:creationId xmlns:a16="http://schemas.microsoft.com/office/drawing/2014/main" id="{A17B5AAD-3EA9-4A3F-AD79-E9E7B0FD45BF}"/>
                  </a:ext>
                </a:extLst>
              </p:cNvPr>
              <p:cNvCxnSpPr/>
              <p:nvPr/>
            </p:nvCxnSpPr>
            <p:spPr>
              <a:xfrm>
                <a:off x="14600592" y="11813604"/>
                <a:ext cx="720000" cy="0"/>
              </a:xfrm>
              <a:prstGeom prst="straightConnector1">
                <a:avLst/>
              </a:prstGeom>
              <a:ln>
                <a:solidFill>
                  <a:schemeClr val="accent2">
                    <a:lumMod val="75000"/>
                  </a:schemeClr>
                </a:solidFill>
                <a:tailEnd type="triangle"/>
              </a:ln>
            </p:spPr>
            <p:style>
              <a:lnRef idx="3">
                <a:schemeClr val="accent2"/>
              </a:lnRef>
              <a:fillRef idx="0">
                <a:schemeClr val="accent2"/>
              </a:fillRef>
              <a:effectRef idx="2">
                <a:schemeClr val="accent2"/>
              </a:effectRef>
              <a:fontRef idx="minor">
                <a:schemeClr val="tx1"/>
              </a:fontRef>
            </p:style>
          </p:cxnSp>
        </p:grpSp>
      </p:grpSp>
      <p:sp>
        <p:nvSpPr>
          <p:cNvPr id="12" name="TextBox 11">
            <a:extLst>
              <a:ext uri="{FF2B5EF4-FFF2-40B4-BE49-F238E27FC236}">
                <a16:creationId xmlns:a16="http://schemas.microsoft.com/office/drawing/2014/main" id="{8C4C1FA9-2ED6-495D-A9BF-F346D096C7F7}"/>
              </a:ext>
            </a:extLst>
          </p:cNvPr>
          <p:cNvSpPr txBox="1"/>
          <p:nvPr/>
        </p:nvSpPr>
        <p:spPr>
          <a:xfrm>
            <a:off x="4494025" y="10805088"/>
            <a:ext cx="14302447" cy="523220"/>
          </a:xfrm>
          <a:prstGeom prst="rect">
            <a:avLst/>
          </a:prstGeom>
          <a:noFill/>
        </p:spPr>
        <p:txBody>
          <a:bodyPr wrap="square" rtlCol="0">
            <a:spAutoFit/>
          </a:bodyPr>
          <a:lstStyle/>
          <a:p>
            <a:pPr algn="ctr"/>
            <a:r>
              <a:rPr lang="en-IN" sz="2800" b="1" spc="300" dirty="0">
                <a:solidFill>
                  <a:schemeClr val="accent2">
                    <a:lumMod val="75000"/>
                  </a:schemeClr>
                </a:solidFill>
                <a:latin typeface="Montserrat Hairline"/>
              </a:rPr>
              <a:t>Block diagram</a:t>
            </a:r>
          </a:p>
        </p:txBody>
      </p:sp>
    </p:spTree>
    <p:extLst>
      <p:ext uri="{BB962C8B-B14F-4D97-AF65-F5344CB8AC3E}">
        <p14:creationId xmlns:p14="http://schemas.microsoft.com/office/powerpoint/2010/main" val="2045018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726930" y="628794"/>
            <a:ext cx="11836638"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Hairline"/>
                <a:ea typeface="Montserrat" charset="0"/>
                <a:cs typeface="Montserrat" charset="0"/>
              </a:rPr>
              <a:t>HARDWARE IMPLEMENTATION</a:t>
            </a:r>
          </a:p>
        </p:txBody>
      </p:sp>
      <p:cxnSp>
        <p:nvCxnSpPr>
          <p:cNvPr id="17" name="Straight Connector 16"/>
          <p:cNvCxnSpPr>
            <a:cxnSpLocks/>
          </p:cNvCxnSpPr>
          <p:nvPr/>
        </p:nvCxnSpPr>
        <p:spPr>
          <a:xfrm>
            <a:off x="9579102" y="1902700"/>
            <a:ext cx="369391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D241464-704E-4D7B-B18A-A84F8578FAA5}"/>
              </a:ext>
            </a:extLst>
          </p:cNvPr>
          <p:cNvSpPr txBox="1"/>
          <p:nvPr/>
        </p:nvSpPr>
        <p:spPr>
          <a:xfrm>
            <a:off x="1432049" y="2997785"/>
            <a:ext cx="20756116" cy="1384995"/>
          </a:xfrm>
          <a:prstGeom prst="rect">
            <a:avLst/>
          </a:prstGeom>
          <a:noFill/>
        </p:spPr>
        <p:txBody>
          <a:bodyPr wrap="square" rtlCol="0">
            <a:spAutoFit/>
          </a:bodyPr>
          <a:lstStyle/>
          <a:p>
            <a:pPr marL="571500" indent="-571500" algn="just">
              <a:buFont typeface="Arial" panose="020B0604020202020204" pitchFamily="34" charset="0"/>
              <a:buChar char="•"/>
            </a:pPr>
            <a:r>
              <a:rPr lang="en-IN" sz="2800" spc="300" dirty="0">
                <a:solidFill>
                  <a:srgbClr val="000000"/>
                </a:solidFill>
                <a:latin typeface="Montserrat Light"/>
              </a:rPr>
              <a:t>Successfully implemented with the base level of the project ..i.e. sending the data collected from the soldiers S-Health system that comprises (</a:t>
            </a:r>
            <a:r>
              <a:rPr lang="en-IN" sz="2800" spc="300" dirty="0">
                <a:solidFill>
                  <a:schemeClr val="accent2">
                    <a:lumMod val="90000"/>
                  </a:schemeClr>
                </a:solidFill>
                <a:latin typeface="Montserrat Light"/>
              </a:rPr>
              <a:t>Temp sensor, Pulse sensor, GPS sensor, HC-12 transmitter and Arduino UNO</a:t>
            </a:r>
            <a:r>
              <a:rPr lang="en-IN" sz="2800" spc="300" dirty="0">
                <a:solidFill>
                  <a:srgbClr val="000000"/>
                </a:solidFill>
                <a:latin typeface="Montserrat Light"/>
              </a:rPr>
              <a:t>) to the squadron leader unit that has the </a:t>
            </a:r>
            <a:r>
              <a:rPr lang="en-IN" sz="2800" spc="300" dirty="0">
                <a:solidFill>
                  <a:schemeClr val="accent2">
                    <a:lumMod val="90000"/>
                  </a:schemeClr>
                </a:solidFill>
                <a:latin typeface="Montserrat Light"/>
              </a:rPr>
              <a:t>HC-12 receiver</a:t>
            </a:r>
            <a:r>
              <a:rPr lang="en-IN" sz="2800" spc="300" dirty="0">
                <a:solidFill>
                  <a:srgbClr val="000000"/>
                </a:solidFill>
                <a:latin typeface="Montserrat Light"/>
              </a:rPr>
              <a:t>.</a:t>
            </a:r>
          </a:p>
        </p:txBody>
      </p:sp>
      <p:pic>
        <p:nvPicPr>
          <p:cNvPr id="3" name="Picture 2">
            <a:extLst>
              <a:ext uri="{FF2B5EF4-FFF2-40B4-BE49-F238E27FC236}">
                <a16:creationId xmlns:a16="http://schemas.microsoft.com/office/drawing/2014/main" id="{D8895EE0-F998-4E5A-9BE9-16127312F691}"/>
              </a:ext>
            </a:extLst>
          </p:cNvPr>
          <p:cNvPicPr>
            <a:picLocks noChangeAspect="1"/>
          </p:cNvPicPr>
          <p:nvPr/>
        </p:nvPicPr>
        <p:blipFill rotWithShape="1">
          <a:blip r:embed="rId3" cstate="email">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t="11437" r="4136" b="4816"/>
          <a:stretch/>
        </p:blipFill>
        <p:spPr>
          <a:xfrm>
            <a:off x="1432050" y="5477864"/>
            <a:ext cx="10144254" cy="6692646"/>
          </a:xfrm>
          <a:prstGeom prst="rect">
            <a:avLst/>
          </a:prstGeom>
          <a:ln>
            <a:solidFill>
              <a:schemeClr val="bg1">
                <a:lumMod val="95000"/>
              </a:schemeClr>
            </a:solidFill>
          </a:ln>
        </p:spPr>
      </p:pic>
      <p:pic>
        <p:nvPicPr>
          <p:cNvPr id="5" name="Picture 4">
            <a:extLst>
              <a:ext uri="{FF2B5EF4-FFF2-40B4-BE49-F238E27FC236}">
                <a16:creationId xmlns:a16="http://schemas.microsoft.com/office/drawing/2014/main" id="{7E369CBD-06C1-45D3-B4DE-234B5B80EA60}"/>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rcRect l="505" t="10653" r="4288" b="8009"/>
          <a:stretch/>
        </p:blipFill>
        <p:spPr>
          <a:xfrm>
            <a:off x="12198096" y="5477864"/>
            <a:ext cx="11294120" cy="6692646"/>
          </a:xfrm>
          <a:prstGeom prst="rect">
            <a:avLst/>
          </a:prstGeom>
          <a:ln>
            <a:solidFill>
              <a:schemeClr val="bg1">
                <a:lumMod val="95000"/>
              </a:schemeClr>
            </a:solidFill>
          </a:ln>
        </p:spPr>
      </p:pic>
      <p:sp>
        <p:nvSpPr>
          <p:cNvPr id="2" name="TextBox 1">
            <a:extLst>
              <a:ext uri="{FF2B5EF4-FFF2-40B4-BE49-F238E27FC236}">
                <a16:creationId xmlns:a16="http://schemas.microsoft.com/office/drawing/2014/main" id="{885B3C75-8556-4432-91D0-C8376D342585}"/>
              </a:ext>
            </a:extLst>
          </p:cNvPr>
          <p:cNvSpPr txBox="1"/>
          <p:nvPr/>
        </p:nvSpPr>
        <p:spPr>
          <a:xfrm>
            <a:off x="1432048" y="12424467"/>
            <a:ext cx="10363709" cy="523220"/>
          </a:xfrm>
          <a:prstGeom prst="rect">
            <a:avLst/>
          </a:prstGeom>
          <a:noFill/>
        </p:spPr>
        <p:txBody>
          <a:bodyPr wrap="square" rtlCol="0">
            <a:spAutoFit/>
          </a:bodyPr>
          <a:lstStyle/>
          <a:p>
            <a:pPr algn="ctr"/>
            <a:r>
              <a:rPr lang="en-US" sz="2800" b="1" spc="300" dirty="0">
                <a:solidFill>
                  <a:schemeClr val="accent2">
                    <a:lumMod val="75000"/>
                  </a:schemeClr>
                </a:solidFill>
                <a:latin typeface="Montserrat Hairline"/>
              </a:rPr>
              <a:t>L</a:t>
            </a:r>
            <a:r>
              <a:rPr lang="en-IN" sz="2800" b="1" spc="300" dirty="0">
                <a:solidFill>
                  <a:schemeClr val="accent2">
                    <a:lumMod val="75000"/>
                  </a:schemeClr>
                </a:solidFill>
                <a:latin typeface="Montserrat Hairline"/>
              </a:rPr>
              <a:t>M-35 and HC-12 Integrated</a:t>
            </a:r>
          </a:p>
        </p:txBody>
      </p:sp>
      <p:sp>
        <p:nvSpPr>
          <p:cNvPr id="4" name="TextBox 3">
            <a:extLst>
              <a:ext uri="{FF2B5EF4-FFF2-40B4-BE49-F238E27FC236}">
                <a16:creationId xmlns:a16="http://schemas.microsoft.com/office/drawing/2014/main" id="{C2123B80-81DE-4736-A459-50BDD8B48DFB}"/>
              </a:ext>
            </a:extLst>
          </p:cNvPr>
          <p:cNvSpPr txBox="1"/>
          <p:nvPr/>
        </p:nvSpPr>
        <p:spPr>
          <a:xfrm>
            <a:off x="12188825" y="12419190"/>
            <a:ext cx="11303392" cy="523220"/>
          </a:xfrm>
          <a:prstGeom prst="rect">
            <a:avLst/>
          </a:prstGeom>
          <a:noFill/>
        </p:spPr>
        <p:txBody>
          <a:bodyPr wrap="square" rtlCol="0">
            <a:spAutoFit/>
          </a:bodyPr>
          <a:lstStyle/>
          <a:p>
            <a:pPr algn="ctr"/>
            <a:r>
              <a:rPr lang="en-IN" sz="2800" b="1" spc="300" dirty="0">
                <a:solidFill>
                  <a:schemeClr val="accent2">
                    <a:lumMod val="75000"/>
                  </a:schemeClr>
                </a:solidFill>
                <a:latin typeface="Montserrat Hairline"/>
              </a:rPr>
              <a:t>RC-A-4015 and HC-12 Integrated</a:t>
            </a:r>
          </a:p>
        </p:txBody>
      </p:sp>
    </p:spTree>
    <p:extLst>
      <p:ext uri="{BB962C8B-B14F-4D97-AF65-F5344CB8AC3E}">
        <p14:creationId xmlns:p14="http://schemas.microsoft.com/office/powerpoint/2010/main" val="26875363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726930" y="628794"/>
            <a:ext cx="11836638"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Hairline"/>
                <a:ea typeface="Montserrat" charset="0"/>
                <a:cs typeface="Montserrat" charset="0"/>
              </a:rPr>
              <a:t>HARDWARE IMPLEMENTATION</a:t>
            </a:r>
          </a:p>
        </p:txBody>
      </p:sp>
      <p:cxnSp>
        <p:nvCxnSpPr>
          <p:cNvPr id="17" name="Straight Connector 16"/>
          <p:cNvCxnSpPr>
            <a:cxnSpLocks/>
          </p:cNvCxnSpPr>
          <p:nvPr/>
        </p:nvCxnSpPr>
        <p:spPr>
          <a:xfrm>
            <a:off x="9579102" y="1902700"/>
            <a:ext cx="369391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85F9AEF5-C122-4DC1-8B9E-275C90C52CA6}"/>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l="508" t="11690" r="5748" b="8242"/>
          <a:stretch/>
        </p:blipFill>
        <p:spPr>
          <a:xfrm>
            <a:off x="658368" y="3576038"/>
            <a:ext cx="11057382" cy="7762516"/>
          </a:xfrm>
          <a:prstGeom prst="rect">
            <a:avLst/>
          </a:prstGeom>
          <a:ln>
            <a:solidFill>
              <a:schemeClr val="bg1">
                <a:lumMod val="95000"/>
              </a:schemeClr>
            </a:solidFill>
          </a:ln>
        </p:spPr>
      </p:pic>
      <p:pic>
        <p:nvPicPr>
          <p:cNvPr id="6" name="Picture 5">
            <a:extLst>
              <a:ext uri="{FF2B5EF4-FFF2-40B4-BE49-F238E27FC236}">
                <a16:creationId xmlns:a16="http://schemas.microsoft.com/office/drawing/2014/main" id="{156CD0CF-0628-4AEB-911A-5B1171CE3C06}"/>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rcRect l="154" t="10424" r="1086" b="11885"/>
          <a:stretch/>
        </p:blipFill>
        <p:spPr>
          <a:xfrm>
            <a:off x="12128261" y="3576037"/>
            <a:ext cx="11836638" cy="7762518"/>
          </a:xfrm>
          <a:prstGeom prst="rect">
            <a:avLst/>
          </a:prstGeom>
          <a:ln>
            <a:solidFill>
              <a:schemeClr val="bg1">
                <a:lumMod val="95000"/>
              </a:schemeClr>
            </a:solidFill>
          </a:ln>
        </p:spPr>
      </p:pic>
      <p:sp>
        <p:nvSpPr>
          <p:cNvPr id="9" name="TextBox 8">
            <a:extLst>
              <a:ext uri="{FF2B5EF4-FFF2-40B4-BE49-F238E27FC236}">
                <a16:creationId xmlns:a16="http://schemas.microsoft.com/office/drawing/2014/main" id="{CE84ADFC-6FA4-4C2D-9AFD-2034426C8B3E}"/>
              </a:ext>
            </a:extLst>
          </p:cNvPr>
          <p:cNvSpPr txBox="1"/>
          <p:nvPr/>
        </p:nvSpPr>
        <p:spPr>
          <a:xfrm>
            <a:off x="658368" y="11852550"/>
            <a:ext cx="10332720" cy="523220"/>
          </a:xfrm>
          <a:prstGeom prst="rect">
            <a:avLst/>
          </a:prstGeom>
          <a:noFill/>
        </p:spPr>
        <p:txBody>
          <a:bodyPr wrap="square" rtlCol="0">
            <a:spAutoFit/>
          </a:bodyPr>
          <a:lstStyle/>
          <a:p>
            <a:pPr algn="ctr"/>
            <a:r>
              <a:rPr lang="en-US" sz="2800" b="1" spc="300" dirty="0">
                <a:solidFill>
                  <a:schemeClr val="accent2">
                    <a:lumMod val="75000"/>
                  </a:schemeClr>
                </a:solidFill>
                <a:latin typeface="Montserrat Hairline"/>
              </a:rPr>
              <a:t>NEO-6M</a:t>
            </a:r>
            <a:r>
              <a:rPr lang="en-IN" sz="2800" b="1" spc="300" dirty="0">
                <a:solidFill>
                  <a:schemeClr val="accent2">
                    <a:lumMod val="75000"/>
                  </a:schemeClr>
                </a:solidFill>
                <a:latin typeface="Montserrat Hairline"/>
              </a:rPr>
              <a:t> and HC-12 Integrated</a:t>
            </a:r>
          </a:p>
        </p:txBody>
      </p:sp>
      <p:sp>
        <p:nvSpPr>
          <p:cNvPr id="10" name="TextBox 9">
            <a:extLst>
              <a:ext uri="{FF2B5EF4-FFF2-40B4-BE49-F238E27FC236}">
                <a16:creationId xmlns:a16="http://schemas.microsoft.com/office/drawing/2014/main" id="{93EDC24E-B993-48AF-9F9E-A5C71C7DC312}"/>
              </a:ext>
            </a:extLst>
          </p:cNvPr>
          <p:cNvSpPr txBox="1"/>
          <p:nvPr/>
        </p:nvSpPr>
        <p:spPr>
          <a:xfrm>
            <a:off x="11210545" y="11852550"/>
            <a:ext cx="12754354" cy="523220"/>
          </a:xfrm>
          <a:prstGeom prst="rect">
            <a:avLst/>
          </a:prstGeom>
          <a:noFill/>
        </p:spPr>
        <p:txBody>
          <a:bodyPr wrap="square" rtlCol="0">
            <a:spAutoFit/>
          </a:bodyPr>
          <a:lstStyle/>
          <a:p>
            <a:pPr algn="ctr"/>
            <a:r>
              <a:rPr lang="en-US" sz="2800" b="1" spc="300" dirty="0">
                <a:solidFill>
                  <a:schemeClr val="accent2">
                    <a:lumMod val="75000"/>
                  </a:schemeClr>
                </a:solidFill>
                <a:latin typeface="Montserrat Hairline"/>
              </a:rPr>
              <a:t>L</a:t>
            </a:r>
            <a:r>
              <a:rPr lang="en-IN" sz="2800" b="1" spc="300" dirty="0">
                <a:solidFill>
                  <a:schemeClr val="accent2">
                    <a:lumMod val="75000"/>
                  </a:schemeClr>
                </a:solidFill>
                <a:latin typeface="Montserrat Hairline"/>
              </a:rPr>
              <a:t>M-35, RC-A-4015 and NEO-6M Integrated</a:t>
            </a:r>
          </a:p>
        </p:txBody>
      </p:sp>
    </p:spTree>
    <p:extLst>
      <p:ext uri="{BB962C8B-B14F-4D97-AF65-F5344CB8AC3E}">
        <p14:creationId xmlns:p14="http://schemas.microsoft.com/office/powerpoint/2010/main" val="19777387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726930" y="628794"/>
            <a:ext cx="11836638"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Hairline"/>
                <a:ea typeface="Montserrat" charset="0"/>
                <a:cs typeface="Montserrat" charset="0"/>
              </a:rPr>
              <a:t>HARDWARE IMPLEMENTATION</a:t>
            </a:r>
          </a:p>
        </p:txBody>
      </p:sp>
      <p:cxnSp>
        <p:nvCxnSpPr>
          <p:cNvPr id="17" name="Straight Connector 16"/>
          <p:cNvCxnSpPr>
            <a:cxnSpLocks/>
          </p:cNvCxnSpPr>
          <p:nvPr/>
        </p:nvCxnSpPr>
        <p:spPr>
          <a:xfrm>
            <a:off x="9579102" y="1902700"/>
            <a:ext cx="369391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37C6C1EA-2544-4C20-8A88-411AEB2AF667}"/>
              </a:ext>
            </a:extLst>
          </p:cNvPr>
          <p:cNvGrpSpPr/>
          <p:nvPr/>
        </p:nvGrpSpPr>
        <p:grpSpPr>
          <a:xfrm>
            <a:off x="1528763" y="2436549"/>
            <a:ext cx="21320124" cy="9999292"/>
            <a:chOff x="1528763" y="2436549"/>
            <a:chExt cx="21320124" cy="9999292"/>
          </a:xfrm>
        </p:grpSpPr>
        <p:sp>
          <p:nvSpPr>
            <p:cNvPr id="11" name="Rectangle 10">
              <a:extLst>
                <a:ext uri="{FF2B5EF4-FFF2-40B4-BE49-F238E27FC236}">
                  <a16:creationId xmlns:a16="http://schemas.microsoft.com/office/drawing/2014/main" id="{B719B653-8E81-44A2-9EF0-738E109FE6C1}"/>
                </a:ext>
              </a:extLst>
            </p:cNvPr>
            <p:cNvSpPr/>
            <p:nvPr/>
          </p:nvSpPr>
          <p:spPr>
            <a:xfrm>
              <a:off x="1528763" y="2436549"/>
              <a:ext cx="21320124" cy="99992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charset="0"/>
              </a:endParaRPr>
            </a:p>
          </p:txBody>
        </p:sp>
        <p:pic>
          <p:nvPicPr>
            <p:cNvPr id="12" name="Picture 11">
              <a:extLst>
                <a:ext uri="{FF2B5EF4-FFF2-40B4-BE49-F238E27FC236}">
                  <a16:creationId xmlns:a16="http://schemas.microsoft.com/office/drawing/2014/main" id="{61D12057-E803-485F-8BA6-8700A8E62294}"/>
                </a:ext>
              </a:extLst>
            </p:cNvPr>
            <p:cNvPicPr>
              <a:picLocks noChangeAspect="1"/>
            </p:cNvPicPr>
            <p:nvPr/>
          </p:nvPicPr>
          <p:blipFill rotWithShape="1">
            <a:blip r:embed="rId3">
              <a:extLst>
                <a:ext uri="{28A0092B-C50C-407E-A947-70E740481C1C}">
                  <a14:useLocalDpi xmlns:a14="http://schemas.microsoft.com/office/drawing/2010/main" val="0"/>
                </a:ext>
              </a:extLst>
            </a:blip>
            <a:srcRect l="14276" t="11988" r="14366" b="11880"/>
            <a:stretch/>
          </p:blipFill>
          <p:spPr>
            <a:xfrm>
              <a:off x="6720713" y="3276049"/>
              <a:ext cx="10936224" cy="8320292"/>
            </a:xfrm>
            <a:prstGeom prst="rect">
              <a:avLst/>
            </a:prstGeom>
          </p:spPr>
        </p:pic>
      </p:grpSp>
    </p:spTree>
    <p:extLst>
      <p:ext uri="{BB962C8B-B14F-4D97-AF65-F5344CB8AC3E}">
        <p14:creationId xmlns:p14="http://schemas.microsoft.com/office/powerpoint/2010/main" val="2491674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p:cNvSpPr txBox="1"/>
          <p:nvPr/>
        </p:nvSpPr>
        <p:spPr>
          <a:xfrm>
            <a:off x="5726930" y="628794"/>
            <a:ext cx="11836638"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Hairline"/>
                <a:ea typeface="Montserrat" charset="0"/>
                <a:cs typeface="Montserrat" charset="0"/>
              </a:rPr>
              <a:t>HARDWARE IMPLEMENTATION</a:t>
            </a:r>
          </a:p>
        </p:txBody>
      </p:sp>
      <p:cxnSp>
        <p:nvCxnSpPr>
          <p:cNvPr id="17" name="Straight Connector 16"/>
          <p:cNvCxnSpPr>
            <a:cxnSpLocks/>
          </p:cNvCxnSpPr>
          <p:nvPr/>
        </p:nvCxnSpPr>
        <p:spPr>
          <a:xfrm>
            <a:off x="9579102" y="1902700"/>
            <a:ext cx="3693915"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66ACDAAF-5BA6-48A0-9911-BD5089C78FCF}"/>
              </a:ext>
            </a:extLst>
          </p:cNvPr>
          <p:cNvGrpSpPr/>
          <p:nvPr/>
        </p:nvGrpSpPr>
        <p:grpSpPr>
          <a:xfrm>
            <a:off x="1528763" y="2419351"/>
            <a:ext cx="21320124" cy="10321290"/>
            <a:chOff x="1528763" y="2436549"/>
            <a:chExt cx="21320124" cy="9999292"/>
          </a:xfrm>
        </p:grpSpPr>
        <p:sp>
          <p:nvSpPr>
            <p:cNvPr id="9" name="Rectangle 8">
              <a:extLst>
                <a:ext uri="{FF2B5EF4-FFF2-40B4-BE49-F238E27FC236}">
                  <a16:creationId xmlns:a16="http://schemas.microsoft.com/office/drawing/2014/main" id="{82417C2F-8C32-4346-8CF6-B5C1D7EFAA23}"/>
                </a:ext>
              </a:extLst>
            </p:cNvPr>
            <p:cNvSpPr/>
            <p:nvPr/>
          </p:nvSpPr>
          <p:spPr>
            <a:xfrm>
              <a:off x="1528763" y="2436549"/>
              <a:ext cx="21320124" cy="999929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charset="0"/>
              </a:endParaRPr>
            </a:p>
          </p:txBody>
        </p:sp>
        <p:pic>
          <p:nvPicPr>
            <p:cNvPr id="13" name="Picture 12">
              <a:extLst>
                <a:ext uri="{FF2B5EF4-FFF2-40B4-BE49-F238E27FC236}">
                  <a16:creationId xmlns:a16="http://schemas.microsoft.com/office/drawing/2014/main" id="{D22552F1-A68C-4C3B-9613-C083CE7A4703}"/>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l="291" t="9969" r="2024" b="10845"/>
            <a:stretch/>
          </p:blipFill>
          <p:spPr>
            <a:xfrm>
              <a:off x="3565739" y="3905249"/>
              <a:ext cx="17246172" cy="7069401"/>
            </a:xfrm>
            <a:prstGeom prst="rect">
              <a:avLst/>
            </a:prstGeom>
          </p:spPr>
        </p:pic>
      </p:grpSp>
    </p:spTree>
    <p:extLst>
      <p:ext uri="{BB962C8B-B14F-4D97-AF65-F5344CB8AC3E}">
        <p14:creationId xmlns:p14="http://schemas.microsoft.com/office/powerpoint/2010/main" val="13055439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Box 33"/>
          <p:cNvSpPr txBox="1"/>
          <p:nvPr/>
        </p:nvSpPr>
        <p:spPr>
          <a:xfrm>
            <a:off x="10670012" y="1095084"/>
            <a:ext cx="3037627"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Light"/>
                <a:ea typeface="Montserrat" charset="0"/>
                <a:cs typeface="Montserrat" charset="0"/>
              </a:rPr>
              <a:t>RESULT</a:t>
            </a:r>
          </a:p>
        </p:txBody>
      </p:sp>
      <p:cxnSp>
        <p:nvCxnSpPr>
          <p:cNvPr id="35" name="Straight Connector 34"/>
          <p:cNvCxnSpPr>
            <a:cxnSpLocks/>
          </p:cNvCxnSpPr>
          <p:nvPr/>
        </p:nvCxnSpPr>
        <p:spPr>
          <a:xfrm>
            <a:off x="11397882" y="2380976"/>
            <a:ext cx="134860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55D02279-6DB3-4988-A063-FF70F218BB07}"/>
              </a:ext>
            </a:extLst>
          </p:cNvPr>
          <p:cNvSpPr/>
          <p:nvPr/>
        </p:nvSpPr>
        <p:spPr>
          <a:xfrm>
            <a:off x="1673225" y="3131493"/>
            <a:ext cx="21320124" cy="81376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charset="0"/>
            </a:endParaRPr>
          </a:p>
        </p:txBody>
      </p:sp>
      <p:sp>
        <p:nvSpPr>
          <p:cNvPr id="2" name="TextBox 1">
            <a:extLst>
              <a:ext uri="{FF2B5EF4-FFF2-40B4-BE49-F238E27FC236}">
                <a16:creationId xmlns:a16="http://schemas.microsoft.com/office/drawing/2014/main" id="{957CD4D6-340A-4F04-8B3E-9084C095F4B2}"/>
              </a:ext>
            </a:extLst>
          </p:cNvPr>
          <p:cNvSpPr txBox="1"/>
          <p:nvPr/>
        </p:nvSpPr>
        <p:spPr>
          <a:xfrm>
            <a:off x="1924050" y="5215135"/>
            <a:ext cx="20780375" cy="3970318"/>
          </a:xfrm>
          <a:prstGeom prst="rect">
            <a:avLst/>
          </a:prstGeom>
          <a:noFill/>
        </p:spPr>
        <p:txBody>
          <a:bodyPr wrap="square" rtlCol="0">
            <a:spAutoFit/>
          </a:bodyPr>
          <a:lstStyle/>
          <a:p>
            <a:pPr marL="1885950"/>
            <a:r>
              <a:rPr lang="en-IN" spc="300" dirty="0">
                <a:solidFill>
                  <a:srgbClr val="000000"/>
                </a:solidFill>
                <a:latin typeface="Montserrat Light"/>
              </a:rPr>
              <a:t>Successfully designed a model that meets the requirement of our objective.</a:t>
            </a:r>
          </a:p>
          <a:p>
            <a:endParaRPr lang="en-IN" spc="300" dirty="0">
              <a:solidFill>
                <a:srgbClr val="000000"/>
              </a:solidFill>
              <a:latin typeface="Montserrat Light"/>
            </a:endParaRPr>
          </a:p>
          <a:p>
            <a:pPr marL="1885950"/>
            <a:r>
              <a:rPr lang="en-IN" spc="300" dirty="0">
                <a:solidFill>
                  <a:srgbClr val="000000"/>
                </a:solidFill>
                <a:latin typeface="Montserrat Light"/>
              </a:rPr>
              <a:t>Successfully simulated all the acquired components.</a:t>
            </a:r>
          </a:p>
          <a:p>
            <a:endParaRPr lang="en-IN" spc="300" dirty="0">
              <a:solidFill>
                <a:srgbClr val="000000"/>
              </a:solidFill>
              <a:latin typeface="Montserrat Light"/>
            </a:endParaRPr>
          </a:p>
          <a:p>
            <a:pPr marL="1885950"/>
            <a:r>
              <a:rPr lang="en-IN" spc="300" dirty="0">
                <a:solidFill>
                  <a:srgbClr val="000000"/>
                </a:solidFill>
                <a:latin typeface="Montserrat Light"/>
              </a:rPr>
              <a:t>Successfully simulated the base level of the design..i.e. sending the data collected from the soldiers S-Health system to the squadron’s unit through RF module(</a:t>
            </a:r>
            <a:r>
              <a:rPr lang="en-IN" spc="300" dirty="0">
                <a:solidFill>
                  <a:schemeClr val="accent2">
                    <a:lumMod val="75000"/>
                  </a:schemeClr>
                </a:solidFill>
                <a:latin typeface="Montserrat Light"/>
              </a:rPr>
              <a:t>HC-12</a:t>
            </a:r>
            <a:r>
              <a:rPr lang="en-IN" spc="300" dirty="0">
                <a:solidFill>
                  <a:srgbClr val="000000"/>
                </a:solidFill>
                <a:latin typeface="Montserrat Light"/>
              </a:rPr>
              <a:t>).</a:t>
            </a:r>
          </a:p>
          <a:p>
            <a:pPr marL="571500" indent="-571500">
              <a:buFont typeface="Arial" panose="020B0604020202020204" pitchFamily="34" charset="0"/>
              <a:buChar char="•"/>
            </a:pPr>
            <a:endParaRPr lang="en-IN" dirty="0"/>
          </a:p>
        </p:txBody>
      </p:sp>
      <p:sp>
        <p:nvSpPr>
          <p:cNvPr id="4" name="Triangle 5">
            <a:extLst>
              <a:ext uri="{FF2B5EF4-FFF2-40B4-BE49-F238E27FC236}">
                <a16:creationId xmlns:a16="http://schemas.microsoft.com/office/drawing/2014/main" id="{E35549EF-BF92-45AF-9574-DBD2EE8DAFD1}"/>
              </a:ext>
            </a:extLst>
          </p:cNvPr>
          <p:cNvSpPr/>
          <p:nvPr/>
        </p:nvSpPr>
        <p:spPr>
          <a:xfrm rot="5400000">
            <a:off x="2952890" y="5430649"/>
            <a:ext cx="206968" cy="17842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charset="0"/>
            </a:endParaRPr>
          </a:p>
        </p:txBody>
      </p:sp>
      <p:sp>
        <p:nvSpPr>
          <p:cNvPr id="5" name="Triangle 5">
            <a:extLst>
              <a:ext uri="{FF2B5EF4-FFF2-40B4-BE49-F238E27FC236}">
                <a16:creationId xmlns:a16="http://schemas.microsoft.com/office/drawing/2014/main" id="{3537494B-D4CE-48B0-8AC9-64D553BCBA1B}"/>
              </a:ext>
            </a:extLst>
          </p:cNvPr>
          <p:cNvSpPr/>
          <p:nvPr/>
        </p:nvSpPr>
        <p:spPr>
          <a:xfrm rot="5400000">
            <a:off x="2952890" y="6575954"/>
            <a:ext cx="206968" cy="17842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charset="0"/>
            </a:endParaRPr>
          </a:p>
        </p:txBody>
      </p:sp>
      <p:sp>
        <p:nvSpPr>
          <p:cNvPr id="6" name="Triangle 5">
            <a:extLst>
              <a:ext uri="{FF2B5EF4-FFF2-40B4-BE49-F238E27FC236}">
                <a16:creationId xmlns:a16="http://schemas.microsoft.com/office/drawing/2014/main" id="{8E9A7475-D2F8-4206-BDF8-77F940997414}"/>
              </a:ext>
            </a:extLst>
          </p:cNvPr>
          <p:cNvSpPr/>
          <p:nvPr/>
        </p:nvSpPr>
        <p:spPr>
          <a:xfrm rot="5400000">
            <a:off x="2952890" y="7721259"/>
            <a:ext cx="206968" cy="178420"/>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Source Sans Pro Light" charset="0"/>
            </a:endParaRPr>
          </a:p>
        </p:txBody>
      </p:sp>
    </p:spTree>
    <p:extLst>
      <p:ext uri="{BB962C8B-B14F-4D97-AF65-F5344CB8AC3E}">
        <p14:creationId xmlns:p14="http://schemas.microsoft.com/office/powerpoint/2010/main" val="4306784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59C55F7-2202-4707-8EDB-CAE32FD5E966}"/>
              </a:ext>
            </a:extLst>
          </p:cNvPr>
          <p:cNvSpPr txBox="1"/>
          <p:nvPr/>
        </p:nvSpPr>
        <p:spPr>
          <a:xfrm>
            <a:off x="8150224" y="587042"/>
            <a:ext cx="8077200" cy="924164"/>
          </a:xfrm>
          <a:prstGeom prst="rect">
            <a:avLst/>
          </a:prstGeom>
          <a:noFill/>
        </p:spPr>
        <p:txBody>
          <a:bodyPr wrap="square">
            <a:spAutoFit/>
          </a:bodyPr>
          <a:lstStyle/>
          <a:p>
            <a:pPr algn="ctr">
              <a:lnSpc>
                <a:spcPts val="7060"/>
              </a:lnSpc>
            </a:pPr>
            <a:r>
              <a:rPr lang="en-US" sz="4400" b="1" spc="1500" dirty="0">
                <a:solidFill>
                  <a:schemeClr val="tx2"/>
                </a:solidFill>
                <a:latin typeface="Montserrat Light"/>
                <a:ea typeface="Montserrat" charset="0"/>
                <a:cs typeface="Montserrat" charset="0"/>
              </a:rPr>
              <a:t>PROJECT SCHEDULE</a:t>
            </a:r>
          </a:p>
        </p:txBody>
      </p:sp>
      <p:cxnSp>
        <p:nvCxnSpPr>
          <p:cNvPr id="6" name="Straight Connector 5">
            <a:extLst>
              <a:ext uri="{FF2B5EF4-FFF2-40B4-BE49-F238E27FC236}">
                <a16:creationId xmlns:a16="http://schemas.microsoft.com/office/drawing/2014/main" id="{C049980C-1155-440B-8BB3-7EF9D62D6453}"/>
              </a:ext>
            </a:extLst>
          </p:cNvPr>
          <p:cNvCxnSpPr>
            <a:cxnSpLocks/>
          </p:cNvCxnSpPr>
          <p:nvPr/>
        </p:nvCxnSpPr>
        <p:spPr>
          <a:xfrm>
            <a:off x="10934700" y="1878980"/>
            <a:ext cx="1634794"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BF54BB31-8073-4B03-9E8B-E17DA2D808B0}"/>
              </a:ext>
            </a:extLst>
          </p:cNvPr>
          <p:cNvPicPr>
            <a:picLocks noChangeAspect="1"/>
          </p:cNvPicPr>
          <p:nvPr/>
        </p:nvPicPr>
        <p:blipFill rotWithShape="1">
          <a:blip r:embed="rId2" cstate="email">
            <a:extLst>
              <a:ext uri="{28A0092B-C50C-407E-A947-70E740481C1C}">
                <a14:useLocalDpi xmlns:a14="http://schemas.microsoft.com/office/drawing/2010/main" val="0"/>
              </a:ext>
            </a:extLst>
          </a:blip>
          <a:srcRect l="2344" r="1772" b="13680"/>
          <a:stretch/>
        </p:blipFill>
        <p:spPr>
          <a:xfrm>
            <a:off x="501650" y="2602998"/>
            <a:ext cx="23374350" cy="9668246"/>
          </a:xfrm>
          <a:prstGeom prst="rect">
            <a:avLst/>
          </a:prstGeom>
        </p:spPr>
      </p:pic>
    </p:spTree>
    <p:extLst>
      <p:ext uri="{BB962C8B-B14F-4D97-AF65-F5344CB8AC3E}">
        <p14:creationId xmlns:p14="http://schemas.microsoft.com/office/powerpoint/2010/main" val="17669131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9371611" y="591013"/>
            <a:ext cx="5036250" cy="769441"/>
          </a:xfrm>
          <a:prstGeom prst="rect">
            <a:avLst/>
          </a:prstGeom>
          <a:noFill/>
        </p:spPr>
        <p:txBody>
          <a:bodyPr wrap="none" rtlCol="0" anchor="ctr" anchorCtr="0">
            <a:spAutoFit/>
          </a:bodyPr>
          <a:lstStyle/>
          <a:p>
            <a:pPr algn="ctr"/>
            <a:r>
              <a:rPr lang="en-US" sz="4400" b="1" spc="1500" dirty="0">
                <a:solidFill>
                  <a:schemeClr val="tx2"/>
                </a:solidFill>
                <a:latin typeface="Montserrat Light"/>
                <a:ea typeface="Montserrat" charset="0"/>
                <a:cs typeface="Montserrat" charset="0"/>
              </a:rPr>
              <a:t>REFERENCES</a:t>
            </a:r>
          </a:p>
        </p:txBody>
      </p:sp>
      <p:cxnSp>
        <p:nvCxnSpPr>
          <p:cNvPr id="5" name="Straight Connector 4"/>
          <p:cNvCxnSpPr>
            <a:cxnSpLocks/>
          </p:cNvCxnSpPr>
          <p:nvPr/>
        </p:nvCxnSpPr>
        <p:spPr>
          <a:xfrm>
            <a:off x="10934700" y="1631330"/>
            <a:ext cx="1634794"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845A9AE2-AC36-45BE-B0C6-60E3847203DB}"/>
              </a:ext>
            </a:extLst>
          </p:cNvPr>
          <p:cNvSpPr txBox="1"/>
          <p:nvPr/>
        </p:nvSpPr>
        <p:spPr>
          <a:xfrm>
            <a:off x="1377950" y="3210847"/>
            <a:ext cx="21621750" cy="7294305"/>
          </a:xfrm>
          <a:prstGeom prst="rect">
            <a:avLst/>
          </a:prstGeom>
          <a:noFill/>
        </p:spPr>
        <p:txBody>
          <a:bodyPr wrap="square" rtlCol="0">
            <a:spAutoFit/>
          </a:bodyPr>
          <a:lstStyle/>
          <a:p>
            <a:pPr marL="571500" indent="-571500">
              <a:buFont typeface="Arial" panose="020B0604020202020204" pitchFamily="34" charset="0"/>
              <a:buChar char="•"/>
            </a:pPr>
            <a:r>
              <a:rPr lang="en-IN" spc="300" dirty="0">
                <a:solidFill>
                  <a:srgbClr val="000000"/>
                </a:solidFill>
                <a:latin typeface="Montserrat Light"/>
              </a:rPr>
              <a:t>Hock Beng Lim, Di Ma, Bang Wang, Zbigniew Kalbarczyk, Ravishankar K. Iyer, Kenneth L. Watkin (2010);  “</a:t>
            </a:r>
            <a:r>
              <a:rPr lang="en-IN" spc="300" dirty="0">
                <a:solidFill>
                  <a:schemeClr val="accent2">
                    <a:lumMod val="90000"/>
                  </a:schemeClr>
                </a:solidFill>
                <a:latin typeface="Montserrat Light"/>
              </a:rPr>
              <a:t>A Soldier Health Monitoring System for Military Applications</a:t>
            </a:r>
            <a:r>
              <a:rPr lang="en-IN" spc="300" dirty="0">
                <a:solidFill>
                  <a:srgbClr val="000000"/>
                </a:solidFill>
                <a:latin typeface="Montserrat Light"/>
              </a:rPr>
              <a:t>”.</a:t>
            </a:r>
          </a:p>
          <a:p>
            <a:endParaRPr lang="en-IN" spc="300" dirty="0">
              <a:solidFill>
                <a:srgbClr val="000000"/>
              </a:solidFill>
              <a:latin typeface="Montserrat Light"/>
            </a:endParaRPr>
          </a:p>
          <a:p>
            <a:pPr marL="571500" indent="-571500">
              <a:buFont typeface="Arial" panose="020B0604020202020204" pitchFamily="34" charset="0"/>
              <a:buChar char="•"/>
            </a:pPr>
            <a:r>
              <a:rPr lang="en-US" spc="300" dirty="0">
                <a:solidFill>
                  <a:srgbClr val="000000"/>
                </a:solidFill>
                <a:latin typeface="Montserrat Light"/>
              </a:rPr>
              <a:t>William Walker, A. L. Praveen Aroul, Dinesh Bhatia; “</a:t>
            </a:r>
            <a:r>
              <a:rPr lang="en-US" spc="300" dirty="0">
                <a:solidFill>
                  <a:schemeClr val="accent2">
                    <a:lumMod val="90000"/>
                  </a:schemeClr>
                </a:solidFill>
                <a:latin typeface="Montserrat Light"/>
              </a:rPr>
              <a:t>Mobile health monitoring system</a:t>
            </a:r>
            <a:r>
              <a:rPr lang="en-US" spc="300" dirty="0">
                <a:solidFill>
                  <a:srgbClr val="000000"/>
                </a:solidFill>
                <a:latin typeface="Montserrat Light"/>
              </a:rPr>
              <a:t>”.</a:t>
            </a:r>
          </a:p>
          <a:p>
            <a:endParaRPr lang="en-US" spc="300" dirty="0">
              <a:solidFill>
                <a:srgbClr val="000000"/>
              </a:solidFill>
              <a:latin typeface="Montserrat Light"/>
            </a:endParaRPr>
          </a:p>
          <a:p>
            <a:pPr marL="571500" indent="-571500">
              <a:buFont typeface="Arial" panose="020B0604020202020204" pitchFamily="34" charset="0"/>
              <a:buChar char="•"/>
            </a:pPr>
            <a:r>
              <a:rPr lang="en-IN" spc="300" dirty="0">
                <a:solidFill>
                  <a:srgbClr val="000000"/>
                </a:solidFill>
                <a:latin typeface="Montserrat Light"/>
              </a:rPr>
              <a:t>Shweta Shelar, Nikhil Patil, Manish Jain, Sayali Chaudhari, Smita Hande; “</a:t>
            </a:r>
            <a:r>
              <a:rPr lang="en-IN" spc="300" dirty="0">
                <a:solidFill>
                  <a:schemeClr val="accent2">
                    <a:lumMod val="90000"/>
                  </a:schemeClr>
                </a:solidFill>
                <a:latin typeface="Montserrat Light"/>
              </a:rPr>
              <a:t>Soldier Tracking And Health Monitoring Systems</a:t>
            </a:r>
            <a:r>
              <a:rPr lang="en-IN" spc="300" dirty="0">
                <a:solidFill>
                  <a:srgbClr val="000000"/>
                </a:solidFill>
                <a:latin typeface="Montserrat Light"/>
              </a:rPr>
              <a:t>”.</a:t>
            </a:r>
          </a:p>
          <a:p>
            <a:pPr marL="571500" indent="-571500">
              <a:buFont typeface="Arial" panose="020B0604020202020204" pitchFamily="34" charset="0"/>
              <a:buChar char="•"/>
            </a:pPr>
            <a:endParaRPr lang="en-IN" spc="300" dirty="0">
              <a:solidFill>
                <a:srgbClr val="000000"/>
              </a:solidFill>
              <a:latin typeface="Montserrat Light"/>
            </a:endParaRPr>
          </a:p>
          <a:p>
            <a:pPr marL="571500" indent="-571500">
              <a:buFont typeface="Arial" panose="020B0604020202020204" pitchFamily="34" charset="0"/>
              <a:buChar char="•"/>
            </a:pPr>
            <a:r>
              <a:rPr lang="en-US" spc="300" dirty="0">
                <a:solidFill>
                  <a:schemeClr val="accent1"/>
                </a:solidFill>
                <a:latin typeface="Montserrat Light"/>
              </a:rPr>
              <a:t>P.S. Kurhe, S.S. Agrawal (2013); “</a:t>
            </a:r>
            <a:r>
              <a:rPr lang="en-US" spc="300" dirty="0">
                <a:solidFill>
                  <a:schemeClr val="accent2">
                    <a:lumMod val="90000"/>
                  </a:schemeClr>
                </a:solidFill>
                <a:latin typeface="Montserrat Light"/>
              </a:rPr>
              <a:t>Real Time Tracking and Health Monitoring System of Remote Soldier Using ARM 7</a:t>
            </a:r>
            <a:r>
              <a:rPr lang="en-US" spc="300" dirty="0">
                <a:solidFill>
                  <a:schemeClr val="accent1"/>
                </a:solidFill>
                <a:latin typeface="Montserrat Light"/>
              </a:rPr>
              <a:t>”.</a:t>
            </a:r>
            <a:endParaRPr lang="en-IN" spc="300" dirty="0">
              <a:solidFill>
                <a:srgbClr val="000000"/>
              </a:solidFill>
              <a:latin typeface="Montserrat Light"/>
            </a:endParaRPr>
          </a:p>
          <a:p>
            <a:endParaRPr lang="en-IN" spc="300" dirty="0">
              <a:solidFill>
                <a:srgbClr val="000000"/>
              </a:solidFill>
              <a:latin typeface="Montserrat Light"/>
            </a:endParaRPr>
          </a:p>
          <a:p>
            <a:pPr marL="571500" indent="-571500">
              <a:buFont typeface="Arial" panose="020B0604020202020204" pitchFamily="34" charset="0"/>
              <a:buChar char="•"/>
            </a:pPr>
            <a:r>
              <a:rPr lang="en-IN" spc="300" dirty="0">
                <a:solidFill>
                  <a:schemeClr val="accent1"/>
                </a:solidFill>
                <a:latin typeface="Montserrat Light"/>
              </a:rPr>
              <a:t>www.allaboutcircuits.com/projects/understanding-and-implementing-the-hc-12-wireless-transceiver-module</a:t>
            </a:r>
          </a:p>
        </p:txBody>
      </p:sp>
    </p:spTree>
    <p:extLst>
      <p:ext uri="{BB962C8B-B14F-4D97-AF65-F5344CB8AC3E}">
        <p14:creationId xmlns:p14="http://schemas.microsoft.com/office/powerpoint/2010/main" val="20260224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5CCF32-6F0C-4F9D-B00D-D68CF2238FDB}"/>
              </a:ext>
            </a:extLst>
          </p:cNvPr>
          <p:cNvSpPr txBox="1"/>
          <p:nvPr/>
        </p:nvSpPr>
        <p:spPr>
          <a:xfrm>
            <a:off x="1321308" y="6134725"/>
            <a:ext cx="9575292" cy="1446550"/>
          </a:xfrm>
          <a:prstGeom prst="rect">
            <a:avLst/>
          </a:prstGeom>
          <a:noFill/>
        </p:spPr>
        <p:txBody>
          <a:bodyPr wrap="square">
            <a:spAutoFit/>
          </a:bodyPr>
          <a:lstStyle/>
          <a:p>
            <a:r>
              <a:rPr lang="en-US" sz="8800" b="1" spc="1500" dirty="0">
                <a:solidFill>
                  <a:schemeClr val="tx2"/>
                </a:solidFill>
                <a:latin typeface="Montserrat Light"/>
              </a:rPr>
              <a:t>THANK YOU</a:t>
            </a:r>
            <a:endParaRPr lang="en-IN" sz="8800" dirty="0">
              <a:latin typeface="Montserrat Light"/>
            </a:endParaRPr>
          </a:p>
        </p:txBody>
      </p:sp>
      <p:cxnSp>
        <p:nvCxnSpPr>
          <p:cNvPr id="4" name="Straight Connector 3">
            <a:extLst>
              <a:ext uri="{FF2B5EF4-FFF2-40B4-BE49-F238E27FC236}">
                <a16:creationId xmlns:a16="http://schemas.microsoft.com/office/drawing/2014/main" id="{92FD7252-9A5A-45F4-9675-3849DE23DA91}"/>
              </a:ext>
            </a:extLst>
          </p:cNvPr>
          <p:cNvCxnSpPr>
            <a:cxnSpLocks/>
          </p:cNvCxnSpPr>
          <p:nvPr/>
        </p:nvCxnSpPr>
        <p:spPr>
          <a:xfrm>
            <a:off x="1552956" y="7995554"/>
            <a:ext cx="1634794"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E8861550-DC67-47EA-9B83-B3C34F66F5E1}"/>
              </a:ext>
            </a:extLst>
          </p:cNvPr>
          <p:cNvSpPr txBox="1"/>
          <p:nvPr/>
        </p:nvSpPr>
        <p:spPr>
          <a:xfrm>
            <a:off x="1552956" y="9582912"/>
            <a:ext cx="5852160" cy="646331"/>
          </a:xfrm>
          <a:prstGeom prst="rect">
            <a:avLst/>
          </a:prstGeom>
          <a:noFill/>
        </p:spPr>
        <p:txBody>
          <a:bodyPr wrap="square" rtlCol="0">
            <a:spAutoFit/>
          </a:bodyPr>
          <a:lstStyle/>
          <a:p>
            <a:r>
              <a:rPr lang="en-IN" spc="600" dirty="0">
                <a:solidFill>
                  <a:schemeClr val="accent2">
                    <a:lumMod val="90000"/>
                  </a:schemeClr>
                </a:solidFill>
                <a:latin typeface="Montserrat Light"/>
              </a:rPr>
              <a:t>ANY QUESTIONS ?</a:t>
            </a:r>
          </a:p>
        </p:txBody>
      </p:sp>
    </p:spTree>
    <p:extLst>
      <p:ext uri="{BB962C8B-B14F-4D97-AF65-F5344CB8AC3E}">
        <p14:creationId xmlns:p14="http://schemas.microsoft.com/office/powerpoint/2010/main" val="2756481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A77FD8-2179-4751-AC34-54625DB4BC99}"/>
              </a:ext>
            </a:extLst>
          </p:cNvPr>
          <p:cNvSpPr txBox="1"/>
          <p:nvPr/>
        </p:nvSpPr>
        <p:spPr>
          <a:xfrm>
            <a:off x="8969692" y="1393812"/>
            <a:ext cx="5371465" cy="769441"/>
          </a:xfrm>
          <a:prstGeom prst="rect">
            <a:avLst/>
          </a:prstGeom>
          <a:noFill/>
        </p:spPr>
        <p:txBody>
          <a:bodyPr wrap="square" rtlCol="0">
            <a:spAutoFit/>
          </a:bodyPr>
          <a:lstStyle/>
          <a:p>
            <a:pPr algn="ctr"/>
            <a:r>
              <a:rPr lang="en-IN" sz="4400" b="1" spc="1500" dirty="0">
                <a:solidFill>
                  <a:schemeClr val="tx1">
                    <a:lumMod val="50000"/>
                  </a:schemeClr>
                </a:solidFill>
                <a:latin typeface="Montserrat Hairline"/>
              </a:rPr>
              <a:t>CONTENTS</a:t>
            </a:r>
          </a:p>
        </p:txBody>
      </p:sp>
      <p:sp>
        <p:nvSpPr>
          <p:cNvPr id="4" name="TextBox 3">
            <a:extLst>
              <a:ext uri="{FF2B5EF4-FFF2-40B4-BE49-F238E27FC236}">
                <a16:creationId xmlns:a16="http://schemas.microsoft.com/office/drawing/2014/main" id="{BFFDA3DA-5E92-4172-8A6A-48440EC34A57}"/>
              </a:ext>
            </a:extLst>
          </p:cNvPr>
          <p:cNvSpPr txBox="1"/>
          <p:nvPr/>
        </p:nvSpPr>
        <p:spPr>
          <a:xfrm>
            <a:off x="3568700" y="3783649"/>
            <a:ext cx="8280400" cy="7485447"/>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IN" spc="300" dirty="0">
                <a:solidFill>
                  <a:schemeClr val="tx1">
                    <a:lumMod val="50000"/>
                  </a:schemeClr>
                </a:solidFill>
                <a:latin typeface="Montserrat Hairline"/>
              </a:rPr>
              <a:t>Introduction</a:t>
            </a:r>
          </a:p>
          <a:p>
            <a:pPr>
              <a:lnSpc>
                <a:spcPct val="150000"/>
              </a:lnSpc>
            </a:pPr>
            <a:endParaRPr lang="en-IN" spc="300" dirty="0">
              <a:solidFill>
                <a:schemeClr val="tx1">
                  <a:lumMod val="50000"/>
                </a:schemeClr>
              </a:solidFill>
              <a:latin typeface="Montserrat Hairline"/>
            </a:endParaRPr>
          </a:p>
          <a:p>
            <a:pPr marL="571500" indent="-571500">
              <a:lnSpc>
                <a:spcPct val="150000"/>
              </a:lnSpc>
              <a:buFont typeface="Arial" panose="020B0604020202020204" pitchFamily="34" charset="0"/>
              <a:buChar char="•"/>
            </a:pPr>
            <a:r>
              <a:rPr lang="en-IN" spc="300" dirty="0">
                <a:solidFill>
                  <a:schemeClr val="tx1">
                    <a:lumMod val="50000"/>
                  </a:schemeClr>
                </a:solidFill>
                <a:latin typeface="Montserrat Hairline"/>
              </a:rPr>
              <a:t>Objective</a:t>
            </a:r>
          </a:p>
          <a:p>
            <a:pPr>
              <a:lnSpc>
                <a:spcPct val="150000"/>
              </a:lnSpc>
            </a:pPr>
            <a:endParaRPr lang="en-IN" spc="300" dirty="0">
              <a:solidFill>
                <a:schemeClr val="tx1">
                  <a:lumMod val="50000"/>
                </a:schemeClr>
              </a:solidFill>
              <a:latin typeface="Montserrat Hairline"/>
            </a:endParaRPr>
          </a:p>
          <a:p>
            <a:pPr marL="571500" indent="-571500">
              <a:lnSpc>
                <a:spcPct val="150000"/>
              </a:lnSpc>
              <a:buFont typeface="Arial" panose="020B0604020202020204" pitchFamily="34" charset="0"/>
              <a:buChar char="•"/>
            </a:pPr>
            <a:r>
              <a:rPr lang="en-IN" spc="300" dirty="0">
                <a:solidFill>
                  <a:schemeClr val="tx1">
                    <a:lumMod val="50000"/>
                  </a:schemeClr>
                </a:solidFill>
                <a:latin typeface="Montserrat Hairline"/>
              </a:rPr>
              <a:t>Progress schedule</a:t>
            </a:r>
          </a:p>
          <a:p>
            <a:pPr>
              <a:lnSpc>
                <a:spcPct val="150000"/>
              </a:lnSpc>
            </a:pPr>
            <a:endParaRPr lang="en-IN" spc="300" dirty="0">
              <a:solidFill>
                <a:schemeClr val="tx1">
                  <a:lumMod val="50000"/>
                </a:schemeClr>
              </a:solidFill>
              <a:latin typeface="Montserrat Hairline"/>
            </a:endParaRPr>
          </a:p>
          <a:p>
            <a:pPr marL="571500" indent="-571500">
              <a:lnSpc>
                <a:spcPct val="150000"/>
              </a:lnSpc>
              <a:buFont typeface="Arial" panose="020B0604020202020204" pitchFamily="34" charset="0"/>
              <a:buChar char="•"/>
            </a:pPr>
            <a:r>
              <a:rPr lang="en-IN" spc="300" dirty="0">
                <a:solidFill>
                  <a:schemeClr val="tx1">
                    <a:lumMod val="50000"/>
                  </a:schemeClr>
                </a:solidFill>
                <a:latin typeface="Montserrat Hairline"/>
              </a:rPr>
              <a:t>Designing</a:t>
            </a:r>
          </a:p>
          <a:p>
            <a:pPr marL="571500" indent="-571500">
              <a:lnSpc>
                <a:spcPct val="150000"/>
              </a:lnSpc>
              <a:buFont typeface="Arial" panose="020B0604020202020204" pitchFamily="34" charset="0"/>
              <a:buChar char="•"/>
            </a:pPr>
            <a:endParaRPr lang="en-IN" spc="300" dirty="0">
              <a:solidFill>
                <a:schemeClr val="tx1">
                  <a:lumMod val="50000"/>
                </a:schemeClr>
              </a:solidFill>
              <a:latin typeface="Montserrat Hairline"/>
            </a:endParaRPr>
          </a:p>
          <a:p>
            <a:pPr marL="571500" indent="-571500">
              <a:lnSpc>
                <a:spcPct val="150000"/>
              </a:lnSpc>
              <a:buFont typeface="Arial" panose="020B0604020202020204" pitchFamily="34" charset="0"/>
              <a:buChar char="•"/>
            </a:pPr>
            <a:r>
              <a:rPr lang="en-IN" spc="300" dirty="0">
                <a:solidFill>
                  <a:schemeClr val="tx1">
                    <a:lumMod val="50000"/>
                  </a:schemeClr>
                </a:solidFill>
                <a:latin typeface="Montserrat Hairline"/>
              </a:rPr>
              <a:t>Simulation</a:t>
            </a:r>
          </a:p>
        </p:txBody>
      </p:sp>
      <p:sp>
        <p:nvSpPr>
          <p:cNvPr id="5" name="TextBox 4">
            <a:extLst>
              <a:ext uri="{FF2B5EF4-FFF2-40B4-BE49-F238E27FC236}">
                <a16:creationId xmlns:a16="http://schemas.microsoft.com/office/drawing/2014/main" id="{D5FDCEE7-535A-4835-952E-528D4515F6BD}"/>
              </a:ext>
            </a:extLst>
          </p:cNvPr>
          <p:cNvSpPr txBox="1"/>
          <p:nvPr/>
        </p:nvSpPr>
        <p:spPr>
          <a:xfrm>
            <a:off x="14573250" y="4043392"/>
            <a:ext cx="8469630" cy="6463308"/>
          </a:xfrm>
          <a:prstGeom prst="rect">
            <a:avLst/>
          </a:prstGeom>
          <a:noFill/>
        </p:spPr>
        <p:txBody>
          <a:bodyPr wrap="square" rtlCol="0">
            <a:spAutoFit/>
          </a:bodyPr>
          <a:lstStyle/>
          <a:p>
            <a:pPr marL="571500" indent="-571500">
              <a:lnSpc>
                <a:spcPct val="150000"/>
              </a:lnSpc>
              <a:buFont typeface="Arial" panose="020B0604020202020204" pitchFamily="34" charset="0"/>
              <a:buChar char="•"/>
            </a:pPr>
            <a:r>
              <a:rPr lang="en-IN" spc="300" dirty="0">
                <a:solidFill>
                  <a:schemeClr val="tx1">
                    <a:lumMod val="50000"/>
                  </a:schemeClr>
                </a:solidFill>
                <a:latin typeface="Montserrat Hairline"/>
              </a:rPr>
              <a:t>Hardware Implementation</a:t>
            </a:r>
          </a:p>
          <a:p>
            <a:pPr>
              <a:lnSpc>
                <a:spcPct val="150000"/>
              </a:lnSpc>
            </a:pPr>
            <a:endParaRPr lang="en-IN" spc="300" dirty="0">
              <a:solidFill>
                <a:schemeClr val="tx1">
                  <a:lumMod val="50000"/>
                </a:schemeClr>
              </a:solidFill>
              <a:latin typeface="Montserrat Hairline"/>
            </a:endParaRPr>
          </a:p>
          <a:p>
            <a:pPr marL="571500" indent="-571500">
              <a:lnSpc>
                <a:spcPct val="150000"/>
              </a:lnSpc>
              <a:buFont typeface="Arial" panose="020B0604020202020204" pitchFamily="34" charset="0"/>
              <a:buChar char="•"/>
            </a:pPr>
            <a:r>
              <a:rPr lang="en-IN" spc="300" dirty="0">
                <a:solidFill>
                  <a:schemeClr val="tx1">
                    <a:lumMod val="50000"/>
                  </a:schemeClr>
                </a:solidFill>
                <a:latin typeface="Montserrat Hairline"/>
              </a:rPr>
              <a:t>Results</a:t>
            </a:r>
          </a:p>
          <a:p>
            <a:pPr>
              <a:lnSpc>
                <a:spcPct val="150000"/>
              </a:lnSpc>
            </a:pPr>
            <a:endParaRPr lang="en-IN" spc="300" dirty="0">
              <a:solidFill>
                <a:schemeClr val="tx1">
                  <a:lumMod val="50000"/>
                </a:schemeClr>
              </a:solidFill>
              <a:latin typeface="Montserrat Hairline"/>
            </a:endParaRPr>
          </a:p>
          <a:p>
            <a:pPr marL="571500" indent="-571500">
              <a:lnSpc>
                <a:spcPct val="150000"/>
              </a:lnSpc>
              <a:buFont typeface="Arial" panose="020B0604020202020204" pitchFamily="34" charset="0"/>
              <a:buChar char="•"/>
            </a:pPr>
            <a:r>
              <a:rPr lang="en-IN" spc="300" dirty="0">
                <a:solidFill>
                  <a:schemeClr val="tx1">
                    <a:lumMod val="50000"/>
                  </a:schemeClr>
                </a:solidFill>
                <a:latin typeface="Montserrat Hairline"/>
              </a:rPr>
              <a:t>References</a:t>
            </a:r>
          </a:p>
          <a:p>
            <a:pPr marL="571500" indent="-571500">
              <a:lnSpc>
                <a:spcPct val="150000"/>
              </a:lnSpc>
              <a:buFont typeface="Arial" panose="020B0604020202020204" pitchFamily="34" charset="0"/>
              <a:buChar char="•"/>
            </a:pPr>
            <a:endParaRPr lang="en-IN" spc="300" dirty="0">
              <a:solidFill>
                <a:schemeClr val="tx1">
                  <a:lumMod val="50000"/>
                </a:schemeClr>
              </a:solidFill>
              <a:latin typeface="Montserrat Hairline"/>
            </a:endParaRPr>
          </a:p>
          <a:p>
            <a:pPr marL="571500" indent="-571500">
              <a:lnSpc>
                <a:spcPct val="150000"/>
              </a:lnSpc>
              <a:buFont typeface="Arial" panose="020B0604020202020204" pitchFamily="34" charset="0"/>
              <a:buChar char="•"/>
            </a:pPr>
            <a:r>
              <a:rPr lang="en-IN" spc="300" dirty="0">
                <a:solidFill>
                  <a:schemeClr val="tx1">
                    <a:lumMod val="50000"/>
                  </a:schemeClr>
                </a:solidFill>
                <a:latin typeface="Montserrat Hairline"/>
              </a:rPr>
              <a:t>Project Schedule</a:t>
            </a:r>
          </a:p>
          <a:p>
            <a:endParaRPr lang="en-IN" dirty="0"/>
          </a:p>
        </p:txBody>
      </p:sp>
      <p:cxnSp>
        <p:nvCxnSpPr>
          <p:cNvPr id="6" name="Straight Connector 5">
            <a:extLst>
              <a:ext uri="{FF2B5EF4-FFF2-40B4-BE49-F238E27FC236}">
                <a16:creationId xmlns:a16="http://schemas.microsoft.com/office/drawing/2014/main" id="{D9D03A09-D80E-4208-AB7B-E924156C81EF}"/>
              </a:ext>
            </a:extLst>
          </p:cNvPr>
          <p:cNvCxnSpPr/>
          <p:nvPr/>
        </p:nvCxnSpPr>
        <p:spPr>
          <a:xfrm>
            <a:off x="10514735" y="2446904"/>
            <a:ext cx="228138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96899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8222975" y="1224635"/>
            <a:ext cx="7401093" cy="924164"/>
          </a:xfrm>
          <a:prstGeom prst="rect">
            <a:avLst/>
          </a:prstGeom>
          <a:noFill/>
        </p:spPr>
        <p:txBody>
          <a:bodyPr wrap="square" rtlCol="0" anchor="ctr" anchorCtr="0">
            <a:spAutoFit/>
          </a:bodyPr>
          <a:lstStyle/>
          <a:p>
            <a:pPr algn="ctr">
              <a:lnSpc>
                <a:spcPts val="7060"/>
              </a:lnSpc>
            </a:pPr>
            <a:r>
              <a:rPr lang="en-US" sz="4400" b="1" spc="1400" dirty="0">
                <a:solidFill>
                  <a:schemeClr val="tx2"/>
                </a:solidFill>
                <a:latin typeface="Montserrat Hairline"/>
                <a:ea typeface="Montserrat" charset="0"/>
                <a:cs typeface="Montserrat" charset="0"/>
              </a:rPr>
              <a:t>INTRODUCTION</a:t>
            </a:r>
          </a:p>
        </p:txBody>
      </p:sp>
      <p:cxnSp>
        <p:nvCxnSpPr>
          <p:cNvPr id="8" name="Straight Connector 7"/>
          <p:cNvCxnSpPr/>
          <p:nvPr/>
        </p:nvCxnSpPr>
        <p:spPr>
          <a:xfrm>
            <a:off x="10782832" y="2446904"/>
            <a:ext cx="228138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Subtitle 2"/>
          <p:cNvSpPr txBox="1">
            <a:spLocks/>
          </p:cNvSpPr>
          <p:nvPr/>
        </p:nvSpPr>
        <p:spPr>
          <a:xfrm>
            <a:off x="1746190" y="3933086"/>
            <a:ext cx="21450300" cy="687406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571500" indent="-571500" algn="just" rtl="0">
              <a:lnSpc>
                <a:spcPct val="150000"/>
              </a:lnSpc>
              <a:spcBef>
                <a:spcPts val="1200"/>
              </a:spcBef>
              <a:spcAft>
                <a:spcPts val="1200"/>
              </a:spcAft>
              <a:buFont typeface="Arial" panose="020B0604020202020204" pitchFamily="34" charset="0"/>
              <a:buChar char="•"/>
            </a:pPr>
            <a:r>
              <a:rPr lang="en-US" sz="3600" b="0" i="0" u="none" strike="noStrike" spc="300" dirty="0">
                <a:solidFill>
                  <a:srgbClr val="000000"/>
                </a:solidFill>
                <a:effectLst/>
                <a:latin typeface="Montserrat Hairline"/>
              </a:rPr>
              <a:t>In today’s era, enemy warfare is an important factor in any nation’s security. </a:t>
            </a:r>
          </a:p>
          <a:p>
            <a:pPr marL="571500" indent="-571500" algn="just" rtl="0">
              <a:lnSpc>
                <a:spcPct val="150000"/>
              </a:lnSpc>
              <a:spcBef>
                <a:spcPts val="1200"/>
              </a:spcBef>
              <a:spcAft>
                <a:spcPts val="1200"/>
              </a:spcAft>
              <a:buFont typeface="Arial" panose="020B0604020202020204" pitchFamily="34" charset="0"/>
              <a:buChar char="•"/>
            </a:pPr>
            <a:r>
              <a:rPr lang="en-US" sz="3600" b="0" i="0" u="none" strike="noStrike" spc="300" dirty="0">
                <a:solidFill>
                  <a:srgbClr val="000000"/>
                </a:solidFill>
                <a:effectLst/>
                <a:latin typeface="Montserrat Hairline"/>
              </a:rPr>
              <a:t>The national security mainly depends on </a:t>
            </a:r>
            <a:r>
              <a:rPr lang="en-US" sz="3600" b="0" i="0" u="none" strike="noStrike" spc="300" dirty="0">
                <a:solidFill>
                  <a:schemeClr val="accent2">
                    <a:lumMod val="50000"/>
                  </a:schemeClr>
                </a:solidFill>
                <a:effectLst/>
                <a:latin typeface="Montserrat Hairline"/>
              </a:rPr>
              <a:t>Army</a:t>
            </a:r>
            <a:r>
              <a:rPr lang="en-US" sz="3600" b="0" i="0" u="none" strike="noStrike" spc="300" dirty="0">
                <a:solidFill>
                  <a:srgbClr val="000000"/>
                </a:solidFill>
                <a:effectLst/>
                <a:latin typeface="Montserrat Hairline"/>
              </a:rPr>
              <a:t>, </a:t>
            </a:r>
            <a:r>
              <a:rPr lang="en-US" sz="3600" b="0" i="0" u="none" strike="noStrike" spc="300" dirty="0">
                <a:solidFill>
                  <a:schemeClr val="accent2">
                    <a:lumMod val="50000"/>
                  </a:schemeClr>
                </a:solidFill>
                <a:effectLst/>
                <a:latin typeface="Montserrat Hairline"/>
              </a:rPr>
              <a:t>Navy</a:t>
            </a:r>
            <a:r>
              <a:rPr lang="en-US" sz="3600" b="0" i="0" u="none" strike="noStrike" spc="300" dirty="0">
                <a:solidFill>
                  <a:srgbClr val="000000"/>
                </a:solidFill>
                <a:effectLst/>
                <a:latin typeface="Montserrat Hairline"/>
              </a:rPr>
              <a:t> and </a:t>
            </a:r>
            <a:r>
              <a:rPr lang="en-US" sz="3600" b="0" i="0" u="none" strike="noStrike" spc="300" dirty="0">
                <a:solidFill>
                  <a:schemeClr val="accent2">
                    <a:lumMod val="50000"/>
                  </a:schemeClr>
                </a:solidFill>
                <a:effectLst/>
                <a:latin typeface="Montserrat Hairline"/>
              </a:rPr>
              <a:t>Air-Force</a:t>
            </a:r>
            <a:r>
              <a:rPr lang="en-US" sz="3600" b="0" i="0" u="none" strike="noStrike" spc="300" dirty="0">
                <a:solidFill>
                  <a:srgbClr val="000000"/>
                </a:solidFill>
                <a:effectLst/>
                <a:latin typeface="Montserrat Hairline"/>
              </a:rPr>
              <a:t>. The important and vital role is played by the soldiers. </a:t>
            </a:r>
          </a:p>
          <a:p>
            <a:pPr marL="571500" indent="-571500" algn="just" rtl="0">
              <a:lnSpc>
                <a:spcPct val="150000"/>
              </a:lnSpc>
              <a:spcBef>
                <a:spcPts val="1200"/>
              </a:spcBef>
              <a:spcAft>
                <a:spcPts val="1200"/>
              </a:spcAft>
              <a:buFont typeface="Arial" panose="020B0604020202020204" pitchFamily="34" charset="0"/>
              <a:buChar char="•"/>
            </a:pPr>
            <a:r>
              <a:rPr lang="en-US" sz="3600" b="0" i="0" u="none" strike="noStrike" spc="300" dirty="0">
                <a:solidFill>
                  <a:srgbClr val="000000"/>
                </a:solidFill>
                <a:effectLst/>
                <a:latin typeface="Montserrat Hairline"/>
              </a:rPr>
              <a:t>So, to support this technological idea, in this project I have come up with a system which will track soldiers position as well as give their health status during a operation/mission. </a:t>
            </a:r>
          </a:p>
          <a:p>
            <a:pPr marL="571500" indent="-571500" algn="just" rtl="0">
              <a:lnSpc>
                <a:spcPct val="150000"/>
              </a:lnSpc>
              <a:spcBef>
                <a:spcPts val="1200"/>
              </a:spcBef>
              <a:spcAft>
                <a:spcPts val="1200"/>
              </a:spcAft>
              <a:buFont typeface="Arial" panose="020B0604020202020204" pitchFamily="34" charset="0"/>
              <a:buChar char="•"/>
            </a:pPr>
            <a:r>
              <a:rPr lang="en-US" sz="3600" b="0" i="0" u="none" strike="noStrike" spc="300" dirty="0">
                <a:solidFill>
                  <a:srgbClr val="000000"/>
                </a:solidFill>
                <a:effectLst/>
                <a:latin typeface="Montserrat Hairline"/>
              </a:rPr>
              <a:t>This system in particular will be useful for individuals, who involve in missions or in special operations.</a:t>
            </a:r>
            <a:endParaRPr lang="en-US" sz="3600" spc="300" dirty="0">
              <a:effectLst/>
              <a:latin typeface="Montserrat Hairline"/>
            </a:endParaRPr>
          </a:p>
        </p:txBody>
      </p:sp>
    </p:spTree>
    <p:extLst>
      <p:ext uri="{BB962C8B-B14F-4D97-AF65-F5344CB8AC3E}">
        <p14:creationId xmlns:p14="http://schemas.microsoft.com/office/powerpoint/2010/main" val="1633390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9439731" y="2198590"/>
            <a:ext cx="4842288" cy="958019"/>
          </a:xfrm>
          <a:prstGeom prst="rect">
            <a:avLst/>
          </a:prstGeom>
          <a:noFill/>
        </p:spPr>
        <p:txBody>
          <a:bodyPr wrap="square" rtlCol="0" anchor="ctr" anchorCtr="0">
            <a:spAutoFit/>
          </a:bodyPr>
          <a:lstStyle/>
          <a:p>
            <a:pPr algn="ctr">
              <a:lnSpc>
                <a:spcPts val="7060"/>
              </a:lnSpc>
            </a:pPr>
            <a:r>
              <a:rPr lang="en-US" sz="4400" b="1" spc="1400" dirty="0">
                <a:solidFill>
                  <a:schemeClr val="tx2"/>
                </a:solidFill>
                <a:latin typeface="Montserrat Hairline"/>
                <a:ea typeface="Montserrat" charset="0"/>
                <a:cs typeface="Montserrat" charset="0"/>
              </a:rPr>
              <a:t>OBJECTIVE</a:t>
            </a:r>
          </a:p>
        </p:txBody>
      </p:sp>
      <p:cxnSp>
        <p:nvCxnSpPr>
          <p:cNvPr id="8" name="Straight Connector 7"/>
          <p:cNvCxnSpPr/>
          <p:nvPr/>
        </p:nvCxnSpPr>
        <p:spPr>
          <a:xfrm>
            <a:off x="10720185" y="3532754"/>
            <a:ext cx="228138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Subtitle 2"/>
          <p:cNvSpPr txBox="1">
            <a:spLocks/>
          </p:cNvSpPr>
          <p:nvPr/>
        </p:nvSpPr>
        <p:spPr>
          <a:xfrm>
            <a:off x="1463675" y="5544626"/>
            <a:ext cx="21450300" cy="262674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628650" indent="-628650" algn="l" rtl="0">
              <a:lnSpc>
                <a:spcPct val="150000"/>
              </a:lnSpc>
              <a:spcBef>
                <a:spcPts val="0"/>
              </a:spcBef>
              <a:spcAft>
                <a:spcPts val="1600"/>
              </a:spcAft>
              <a:buFont typeface="Arial" panose="020B0604020202020204" pitchFamily="34" charset="0"/>
              <a:buChar char="•"/>
            </a:pPr>
            <a:r>
              <a:rPr lang="en-US" sz="3600" spc="300" dirty="0">
                <a:solidFill>
                  <a:srgbClr val="000000"/>
                </a:solidFill>
                <a:latin typeface="Montserrat Hairline"/>
              </a:rPr>
              <a:t>To track the location and monitor the health of the soldier in real time, who get lost and injured in the battlefield, and also to minimize the time of search and rescue operation efforts of army control unit.</a:t>
            </a:r>
          </a:p>
        </p:txBody>
      </p:sp>
    </p:spTree>
    <p:extLst>
      <p:ext uri="{BB962C8B-B14F-4D97-AF65-F5344CB8AC3E}">
        <p14:creationId xmlns:p14="http://schemas.microsoft.com/office/powerpoint/2010/main" val="1006084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E9208EC-A31B-4B6E-91BB-4ABA922795A1}"/>
              </a:ext>
            </a:extLst>
          </p:cNvPr>
          <p:cNvSpPr txBox="1"/>
          <p:nvPr/>
        </p:nvSpPr>
        <p:spPr>
          <a:xfrm>
            <a:off x="8209799" y="1053716"/>
            <a:ext cx="7253081" cy="958019"/>
          </a:xfrm>
          <a:prstGeom prst="rect">
            <a:avLst/>
          </a:prstGeom>
          <a:noFill/>
        </p:spPr>
        <p:txBody>
          <a:bodyPr wrap="square">
            <a:spAutoFit/>
          </a:bodyPr>
          <a:lstStyle/>
          <a:p>
            <a:pPr algn="ctr">
              <a:lnSpc>
                <a:spcPts val="7060"/>
              </a:lnSpc>
            </a:pPr>
            <a:r>
              <a:rPr lang="en-US" sz="4400" b="1" spc="1400" dirty="0">
                <a:solidFill>
                  <a:schemeClr val="tx2"/>
                </a:solidFill>
                <a:latin typeface="Montserrat Hairline"/>
              </a:rPr>
              <a:t>APPLICATIONS</a:t>
            </a:r>
          </a:p>
        </p:txBody>
      </p:sp>
      <p:cxnSp>
        <p:nvCxnSpPr>
          <p:cNvPr id="9" name="Straight Connector 8">
            <a:extLst>
              <a:ext uri="{FF2B5EF4-FFF2-40B4-BE49-F238E27FC236}">
                <a16:creationId xmlns:a16="http://schemas.microsoft.com/office/drawing/2014/main" id="{979C8793-1371-4A94-B5BA-262DEBCB358E}"/>
              </a:ext>
            </a:extLst>
          </p:cNvPr>
          <p:cNvCxnSpPr/>
          <p:nvPr/>
        </p:nvCxnSpPr>
        <p:spPr>
          <a:xfrm>
            <a:off x="10695649" y="2341108"/>
            <a:ext cx="228138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F7D7A2E-94F7-40E2-B90A-0A42DA133E4C}"/>
              </a:ext>
            </a:extLst>
          </p:cNvPr>
          <p:cNvSpPr txBox="1"/>
          <p:nvPr/>
        </p:nvSpPr>
        <p:spPr>
          <a:xfrm>
            <a:off x="1974790" y="5129149"/>
            <a:ext cx="20466110" cy="1077218"/>
          </a:xfrm>
          <a:prstGeom prst="rect">
            <a:avLst/>
          </a:prstGeom>
          <a:noFill/>
        </p:spPr>
        <p:txBody>
          <a:bodyPr wrap="square" rtlCol="0">
            <a:spAutoFit/>
          </a:bodyPr>
          <a:lstStyle/>
          <a:p>
            <a:pPr algn="just"/>
            <a:r>
              <a:rPr lang="en-US" sz="3200" spc="300" dirty="0">
                <a:solidFill>
                  <a:srgbClr val="000000"/>
                </a:solidFill>
                <a:latin typeface="Montserrat Hairline"/>
              </a:rPr>
              <a:t>The project can be implemented in battle field or high altitude areas where health and location of soldiers is the most basic information which should be known to the control room.</a:t>
            </a:r>
          </a:p>
        </p:txBody>
      </p:sp>
      <p:sp>
        <p:nvSpPr>
          <p:cNvPr id="4" name="TextBox 3">
            <a:extLst>
              <a:ext uri="{FF2B5EF4-FFF2-40B4-BE49-F238E27FC236}">
                <a16:creationId xmlns:a16="http://schemas.microsoft.com/office/drawing/2014/main" id="{87682C42-BC7B-43C7-A554-847E4B65AC65}"/>
              </a:ext>
            </a:extLst>
          </p:cNvPr>
          <p:cNvSpPr txBox="1"/>
          <p:nvPr/>
        </p:nvSpPr>
        <p:spPr>
          <a:xfrm>
            <a:off x="1974790" y="9192343"/>
            <a:ext cx="20466110" cy="1077218"/>
          </a:xfrm>
          <a:prstGeom prst="rect">
            <a:avLst/>
          </a:prstGeom>
          <a:noFill/>
        </p:spPr>
        <p:txBody>
          <a:bodyPr wrap="square" rtlCol="0">
            <a:spAutoFit/>
          </a:bodyPr>
          <a:lstStyle/>
          <a:p>
            <a:pPr algn="just"/>
            <a:r>
              <a:rPr lang="en-IN" sz="3200" spc="300" dirty="0">
                <a:solidFill>
                  <a:srgbClr val="000000"/>
                </a:solidFill>
                <a:latin typeface="Montserrat Hairline"/>
              </a:rPr>
              <a:t>This project can also be utilized by individuals who work in remote areas or high altitudes wherein the most basic information should be known to someone dear to them or their guardian’s.  </a:t>
            </a:r>
          </a:p>
        </p:txBody>
      </p:sp>
      <p:sp>
        <p:nvSpPr>
          <p:cNvPr id="5" name="TextBox 4">
            <a:extLst>
              <a:ext uri="{FF2B5EF4-FFF2-40B4-BE49-F238E27FC236}">
                <a16:creationId xmlns:a16="http://schemas.microsoft.com/office/drawing/2014/main" id="{482B1879-5AB9-461F-B911-826D81162080}"/>
              </a:ext>
            </a:extLst>
          </p:cNvPr>
          <p:cNvSpPr txBox="1"/>
          <p:nvPr/>
        </p:nvSpPr>
        <p:spPr>
          <a:xfrm>
            <a:off x="1974790" y="4472723"/>
            <a:ext cx="6187585" cy="553998"/>
          </a:xfrm>
          <a:prstGeom prst="rect">
            <a:avLst/>
          </a:prstGeom>
          <a:noFill/>
        </p:spPr>
        <p:txBody>
          <a:bodyPr wrap="square" rtlCol="0">
            <a:spAutoFit/>
          </a:bodyPr>
          <a:lstStyle/>
          <a:p>
            <a:r>
              <a:rPr lang="en-IN" sz="3000" b="1" spc="600" dirty="0">
                <a:solidFill>
                  <a:schemeClr val="accent2">
                    <a:lumMod val="75000"/>
                  </a:schemeClr>
                </a:solidFill>
                <a:latin typeface="Montserrat Hairline"/>
              </a:rPr>
              <a:t>DEFENCE FORCES</a:t>
            </a:r>
          </a:p>
        </p:txBody>
      </p:sp>
      <p:sp>
        <p:nvSpPr>
          <p:cNvPr id="13" name="TextBox 12">
            <a:extLst>
              <a:ext uri="{FF2B5EF4-FFF2-40B4-BE49-F238E27FC236}">
                <a16:creationId xmlns:a16="http://schemas.microsoft.com/office/drawing/2014/main" id="{B3A39143-8C91-4E22-8DD6-005EB3ACDCBD}"/>
              </a:ext>
            </a:extLst>
          </p:cNvPr>
          <p:cNvSpPr txBox="1"/>
          <p:nvPr/>
        </p:nvSpPr>
        <p:spPr>
          <a:xfrm>
            <a:off x="1974790" y="8550795"/>
            <a:ext cx="7253081" cy="553998"/>
          </a:xfrm>
          <a:prstGeom prst="rect">
            <a:avLst/>
          </a:prstGeom>
          <a:noFill/>
        </p:spPr>
        <p:txBody>
          <a:bodyPr wrap="square">
            <a:spAutoFit/>
          </a:bodyPr>
          <a:lstStyle/>
          <a:p>
            <a:r>
              <a:rPr lang="en-IN" sz="3000" b="1" spc="600" dirty="0">
                <a:solidFill>
                  <a:schemeClr val="accent2">
                    <a:lumMod val="75000"/>
                  </a:schemeClr>
                </a:solidFill>
                <a:latin typeface="Montserrat Hairline"/>
              </a:rPr>
              <a:t>CIVILIANS</a:t>
            </a:r>
          </a:p>
        </p:txBody>
      </p:sp>
    </p:spTree>
    <p:extLst>
      <p:ext uri="{BB962C8B-B14F-4D97-AF65-F5344CB8AC3E}">
        <p14:creationId xmlns:p14="http://schemas.microsoft.com/office/powerpoint/2010/main" val="2419935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p:cNvSpPr txBox="1"/>
          <p:nvPr/>
        </p:nvSpPr>
        <p:spPr>
          <a:xfrm>
            <a:off x="1864453" y="9537259"/>
            <a:ext cx="2162002" cy="400110"/>
          </a:xfrm>
          <a:prstGeom prst="rect">
            <a:avLst/>
          </a:prstGeom>
          <a:noFill/>
        </p:spPr>
        <p:txBody>
          <a:bodyPr wrap="none" rtlCol="0" anchor="ctr" anchorCtr="0">
            <a:spAutoFit/>
          </a:bodyPr>
          <a:lstStyle/>
          <a:p>
            <a:pPr algn="r"/>
            <a:r>
              <a:rPr lang="en-US" sz="2000" b="1" dirty="0">
                <a:latin typeface="Montserrat Hairline"/>
                <a:ea typeface="Montserrat" charset="0"/>
                <a:cs typeface="Montserrat" charset="0"/>
              </a:rPr>
              <a:t>OCTOBER 03, 2020</a:t>
            </a:r>
          </a:p>
        </p:txBody>
      </p:sp>
      <p:sp>
        <p:nvSpPr>
          <p:cNvPr id="24" name="Subtitle 2"/>
          <p:cNvSpPr txBox="1">
            <a:spLocks/>
          </p:cNvSpPr>
          <p:nvPr/>
        </p:nvSpPr>
        <p:spPr>
          <a:xfrm>
            <a:off x="4547428" y="10099378"/>
            <a:ext cx="17732709" cy="51187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fontAlgn="base">
              <a:spcBef>
                <a:spcPts val="0"/>
              </a:spcBef>
            </a:pPr>
            <a:r>
              <a:rPr lang="en-US" sz="1700" dirty="0">
                <a:solidFill>
                  <a:schemeClr val="tx1"/>
                </a:solidFill>
                <a:latin typeface="Source Sans Pro" panose="020B0503030403020204" pitchFamily="34" charset="0"/>
                <a:ea typeface="Source Sans Pro" panose="020B0503030403020204" pitchFamily="34" charset="0"/>
              </a:rPr>
              <a:t>Implementing the first part/section of the project with hardware components acquired.</a:t>
            </a:r>
          </a:p>
        </p:txBody>
      </p:sp>
      <p:sp>
        <p:nvSpPr>
          <p:cNvPr id="25" name="TextBox 24"/>
          <p:cNvSpPr txBox="1"/>
          <p:nvPr/>
        </p:nvSpPr>
        <p:spPr>
          <a:xfrm>
            <a:off x="4696290" y="9460315"/>
            <a:ext cx="9172110" cy="553998"/>
          </a:xfrm>
          <a:prstGeom prst="rect">
            <a:avLst/>
          </a:prstGeom>
          <a:noFill/>
        </p:spPr>
        <p:txBody>
          <a:bodyPr wrap="square" rtlCol="0" anchor="ctr" anchorCtr="0">
            <a:spAutoFit/>
          </a:bodyPr>
          <a:lstStyle/>
          <a:p>
            <a:r>
              <a:rPr lang="en-US" sz="3000" b="1" spc="300" dirty="0">
                <a:solidFill>
                  <a:schemeClr val="accent2">
                    <a:lumMod val="75000"/>
                  </a:schemeClr>
                </a:solidFill>
                <a:latin typeface="Montserrat Hairline"/>
                <a:ea typeface="Montserrat" charset="0"/>
                <a:cs typeface="Montserrat" charset="0"/>
              </a:rPr>
              <a:t>HARDWARE IMPLEMENTATION</a:t>
            </a:r>
          </a:p>
        </p:txBody>
      </p:sp>
      <p:sp>
        <p:nvSpPr>
          <p:cNvPr id="29" name="TextBox 28"/>
          <p:cNvSpPr txBox="1"/>
          <p:nvPr/>
        </p:nvSpPr>
        <p:spPr>
          <a:xfrm>
            <a:off x="1609575" y="3963875"/>
            <a:ext cx="2416880" cy="400110"/>
          </a:xfrm>
          <a:prstGeom prst="rect">
            <a:avLst/>
          </a:prstGeom>
          <a:noFill/>
        </p:spPr>
        <p:txBody>
          <a:bodyPr wrap="none" rtlCol="0" anchor="ctr" anchorCtr="0">
            <a:spAutoFit/>
          </a:bodyPr>
          <a:lstStyle/>
          <a:p>
            <a:pPr algn="r"/>
            <a:r>
              <a:rPr lang="en-US" sz="2000" b="1" dirty="0">
                <a:latin typeface="Montserrat Hairline"/>
                <a:ea typeface="Montserrat" charset="0"/>
                <a:cs typeface="Montserrat" charset="0"/>
              </a:rPr>
              <a:t>SEPTEMBER 24, 2020</a:t>
            </a:r>
          </a:p>
        </p:txBody>
      </p:sp>
      <p:sp>
        <p:nvSpPr>
          <p:cNvPr id="30" name="Subtitle 2"/>
          <p:cNvSpPr txBox="1">
            <a:spLocks/>
          </p:cNvSpPr>
          <p:nvPr/>
        </p:nvSpPr>
        <p:spPr>
          <a:xfrm>
            <a:off x="4547428" y="4525994"/>
            <a:ext cx="17732709" cy="54002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650"/>
              </a:lnSpc>
            </a:pPr>
            <a:r>
              <a:rPr lang="en-IN" sz="1700" dirty="0">
                <a:solidFill>
                  <a:schemeClr val="tx1"/>
                </a:solidFill>
                <a:latin typeface="Source Sans Pro" panose="020B0503030403020204" pitchFamily="34" charset="0"/>
                <a:ea typeface="Source Sans Pro" panose="020B0503030403020204" pitchFamily="34" charset="0"/>
              </a:rPr>
              <a:t>Designing of the model based on the objective.</a:t>
            </a:r>
            <a:endParaRPr lang="en-US" sz="1700" dirty="0">
              <a:solidFill>
                <a:schemeClr val="tx1"/>
              </a:solidFill>
              <a:latin typeface="Source Sans Pro" panose="020B0503030403020204" pitchFamily="34" charset="0"/>
              <a:ea typeface="Source Sans Pro" panose="020B0503030403020204" pitchFamily="34" charset="0"/>
            </a:endParaRPr>
          </a:p>
        </p:txBody>
      </p:sp>
      <p:sp>
        <p:nvSpPr>
          <p:cNvPr id="31" name="TextBox 30"/>
          <p:cNvSpPr txBox="1"/>
          <p:nvPr/>
        </p:nvSpPr>
        <p:spPr>
          <a:xfrm>
            <a:off x="4696290" y="3886931"/>
            <a:ext cx="9172110" cy="553998"/>
          </a:xfrm>
          <a:prstGeom prst="rect">
            <a:avLst/>
          </a:prstGeom>
          <a:noFill/>
        </p:spPr>
        <p:txBody>
          <a:bodyPr wrap="square" rtlCol="0" anchor="ctr" anchorCtr="0">
            <a:spAutoFit/>
          </a:bodyPr>
          <a:lstStyle/>
          <a:p>
            <a:r>
              <a:rPr lang="en-US" sz="3000" b="1" spc="300" dirty="0">
                <a:solidFill>
                  <a:schemeClr val="accent1"/>
                </a:solidFill>
                <a:latin typeface="Montserrat Hairline"/>
                <a:ea typeface="Montserrat" charset="0"/>
                <a:cs typeface="Montserrat" charset="0"/>
              </a:rPr>
              <a:t>DESIGNING</a:t>
            </a:r>
          </a:p>
        </p:txBody>
      </p:sp>
      <p:sp>
        <p:nvSpPr>
          <p:cNvPr id="32" name="TextBox 31"/>
          <p:cNvSpPr txBox="1"/>
          <p:nvPr/>
        </p:nvSpPr>
        <p:spPr>
          <a:xfrm>
            <a:off x="1609575" y="6729378"/>
            <a:ext cx="2416880" cy="400110"/>
          </a:xfrm>
          <a:prstGeom prst="rect">
            <a:avLst/>
          </a:prstGeom>
          <a:noFill/>
        </p:spPr>
        <p:txBody>
          <a:bodyPr wrap="none" rtlCol="0" anchor="ctr" anchorCtr="0">
            <a:spAutoFit/>
          </a:bodyPr>
          <a:lstStyle/>
          <a:p>
            <a:pPr algn="r"/>
            <a:r>
              <a:rPr lang="en-US" sz="2000" b="1" dirty="0">
                <a:latin typeface="Montserrat Hairline"/>
                <a:ea typeface="Montserrat" charset="0"/>
                <a:cs typeface="Montserrat" charset="0"/>
              </a:rPr>
              <a:t>SEPTEMBER 28, 2020</a:t>
            </a:r>
          </a:p>
        </p:txBody>
      </p:sp>
      <p:sp>
        <p:nvSpPr>
          <p:cNvPr id="33" name="Subtitle 2"/>
          <p:cNvSpPr txBox="1">
            <a:spLocks/>
          </p:cNvSpPr>
          <p:nvPr/>
        </p:nvSpPr>
        <p:spPr>
          <a:xfrm>
            <a:off x="4547428" y="7291497"/>
            <a:ext cx="17732709" cy="51187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rtl="0" fontAlgn="base">
              <a:spcBef>
                <a:spcPts val="0"/>
              </a:spcBef>
              <a:spcAft>
                <a:spcPts val="0"/>
              </a:spcAft>
            </a:pPr>
            <a:r>
              <a:rPr lang="en-US" sz="1700" dirty="0">
                <a:solidFill>
                  <a:schemeClr val="tx1"/>
                </a:solidFill>
                <a:latin typeface="Source Sans Pro" panose="020B0503030403020204" pitchFamily="34" charset="0"/>
                <a:ea typeface="Source Sans Pro" panose="020B0503030403020204" pitchFamily="34" charset="0"/>
              </a:rPr>
              <a:t>Simulation of project based on the first drafted design and simultaneously simulating every individual components ordered.</a:t>
            </a:r>
          </a:p>
        </p:txBody>
      </p:sp>
      <p:sp>
        <p:nvSpPr>
          <p:cNvPr id="34" name="TextBox 33"/>
          <p:cNvSpPr txBox="1"/>
          <p:nvPr/>
        </p:nvSpPr>
        <p:spPr>
          <a:xfrm>
            <a:off x="4696290" y="6652434"/>
            <a:ext cx="9172110" cy="553998"/>
          </a:xfrm>
          <a:prstGeom prst="rect">
            <a:avLst/>
          </a:prstGeom>
          <a:noFill/>
        </p:spPr>
        <p:txBody>
          <a:bodyPr wrap="square" rtlCol="0" anchor="ctr" anchorCtr="0">
            <a:spAutoFit/>
          </a:bodyPr>
          <a:lstStyle/>
          <a:p>
            <a:r>
              <a:rPr lang="en-US" sz="3000" b="1" spc="300" dirty="0">
                <a:solidFill>
                  <a:schemeClr val="accent1"/>
                </a:solidFill>
                <a:latin typeface="Montserrat Hairline"/>
              </a:rPr>
              <a:t>SIMULATION</a:t>
            </a:r>
          </a:p>
        </p:txBody>
      </p:sp>
      <p:cxnSp>
        <p:nvCxnSpPr>
          <p:cNvPr id="9" name="Straight Connector 8"/>
          <p:cNvCxnSpPr/>
          <p:nvPr/>
        </p:nvCxnSpPr>
        <p:spPr>
          <a:xfrm>
            <a:off x="3033131" y="7291497"/>
            <a:ext cx="0" cy="2126440"/>
          </a:xfrm>
          <a:prstGeom prst="line">
            <a:avLst/>
          </a:prstGeom>
          <a:ln>
            <a:solidFill>
              <a:schemeClr val="bg1">
                <a:lumMod val="85000"/>
              </a:schemeClr>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3033131" y="4503692"/>
            <a:ext cx="0" cy="2126440"/>
          </a:xfrm>
          <a:prstGeom prst="line">
            <a:avLst/>
          </a:prstGeom>
          <a:ln>
            <a:solidFill>
              <a:schemeClr val="bg1">
                <a:lumMod val="85000"/>
              </a:schemeClr>
            </a:solidFill>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959629" y="1189912"/>
            <a:ext cx="8490016"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Hairline"/>
                <a:ea typeface="Montserrat" charset="0"/>
                <a:cs typeface="Montserrat" charset="0"/>
              </a:rPr>
              <a:t>PROGRESS SCHEDULE</a:t>
            </a:r>
          </a:p>
        </p:txBody>
      </p:sp>
      <p:cxnSp>
        <p:nvCxnSpPr>
          <p:cNvPr id="16" name="Straight Connector 15"/>
          <p:cNvCxnSpPr/>
          <p:nvPr/>
        </p:nvCxnSpPr>
        <p:spPr>
          <a:xfrm>
            <a:off x="11048135" y="2446904"/>
            <a:ext cx="228138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1761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2"/>
          <p:cNvSpPr txBox="1">
            <a:spLocks/>
          </p:cNvSpPr>
          <p:nvPr/>
        </p:nvSpPr>
        <p:spPr>
          <a:xfrm>
            <a:off x="14677644" y="6993965"/>
            <a:ext cx="8334629" cy="157485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650"/>
              </a:lnSpc>
            </a:pPr>
            <a:r>
              <a:rPr lang="en-US" sz="1700" dirty="0">
                <a:solidFill>
                  <a:schemeClr val="tx1"/>
                </a:solidFill>
                <a:latin typeface="Source Sans Pro" charset="0"/>
                <a:ea typeface="Source Sans Pro" charset="0"/>
                <a:cs typeface="Source Sans Pro" charset="0"/>
              </a:rPr>
              <a:t>Squadron leader is placed at level 2, so that information is received to him before it is received to the control room, as to take action a bit earlier if some mishap occurs. The squadron leader would also be equipped with sensors ..i.e. RF receiver (</a:t>
            </a:r>
            <a:r>
              <a:rPr lang="en-US" sz="1700" dirty="0">
                <a:solidFill>
                  <a:schemeClr val="accent2">
                    <a:lumMod val="75000"/>
                  </a:schemeClr>
                </a:solidFill>
                <a:latin typeface="Source Sans Pro" charset="0"/>
                <a:ea typeface="Source Sans Pro" charset="0"/>
                <a:cs typeface="Source Sans Pro" charset="0"/>
              </a:rPr>
              <a:t>HC-12</a:t>
            </a:r>
            <a:r>
              <a:rPr lang="en-US" sz="1700" dirty="0">
                <a:solidFill>
                  <a:schemeClr val="tx1"/>
                </a:solidFill>
                <a:latin typeface="Source Sans Pro" charset="0"/>
                <a:ea typeface="Source Sans Pro" charset="0"/>
                <a:cs typeface="Source Sans Pro" charset="0"/>
              </a:rPr>
              <a:t>), Temp sensor(</a:t>
            </a:r>
            <a:r>
              <a:rPr lang="en-US" sz="1700" dirty="0">
                <a:solidFill>
                  <a:schemeClr val="accent2">
                    <a:lumMod val="75000"/>
                  </a:schemeClr>
                </a:solidFill>
                <a:latin typeface="Source Sans Pro" charset="0"/>
                <a:ea typeface="Source Sans Pro" charset="0"/>
                <a:cs typeface="Source Sans Pro" charset="0"/>
              </a:rPr>
              <a:t>LM-35</a:t>
            </a:r>
            <a:r>
              <a:rPr lang="en-US" sz="1700" dirty="0">
                <a:solidFill>
                  <a:schemeClr val="tx1"/>
                </a:solidFill>
                <a:latin typeface="Source Sans Pro" charset="0"/>
                <a:ea typeface="Source Sans Pro" charset="0"/>
                <a:cs typeface="Source Sans Pro" charset="0"/>
              </a:rPr>
              <a:t>), LoRa WAN transmitter (</a:t>
            </a:r>
            <a:r>
              <a:rPr lang="en-US" sz="1700" dirty="0">
                <a:solidFill>
                  <a:schemeClr val="accent2">
                    <a:lumMod val="75000"/>
                  </a:schemeClr>
                </a:solidFill>
                <a:latin typeface="Source Sans Pro" charset="0"/>
                <a:ea typeface="Source Sans Pro" charset="0"/>
                <a:cs typeface="Source Sans Pro" charset="0"/>
              </a:rPr>
              <a:t>SX-1278</a:t>
            </a:r>
            <a:r>
              <a:rPr lang="en-US" sz="1700" dirty="0">
                <a:solidFill>
                  <a:schemeClr val="tx1"/>
                </a:solidFill>
                <a:latin typeface="Source Sans Pro" charset="0"/>
                <a:ea typeface="Source Sans Pro" charset="0"/>
                <a:cs typeface="Source Sans Pro" charset="0"/>
              </a:rPr>
              <a:t>) and an Arduino </a:t>
            </a:r>
            <a:r>
              <a:rPr lang="en-US" sz="1700" dirty="0">
                <a:solidFill>
                  <a:schemeClr val="accent2">
                    <a:lumMod val="75000"/>
                  </a:schemeClr>
                </a:solidFill>
                <a:latin typeface="Source Sans Pro" charset="0"/>
                <a:ea typeface="Source Sans Pro" charset="0"/>
                <a:cs typeface="Source Sans Pro" charset="0"/>
              </a:rPr>
              <a:t>UNO</a:t>
            </a:r>
            <a:r>
              <a:rPr lang="en-US" sz="1700" dirty="0">
                <a:solidFill>
                  <a:schemeClr val="tx1"/>
                </a:solidFill>
                <a:latin typeface="Source Sans Pro" charset="0"/>
                <a:ea typeface="Source Sans Pro" charset="0"/>
                <a:cs typeface="Source Sans Pro" charset="0"/>
              </a:rPr>
              <a:t>.</a:t>
            </a:r>
          </a:p>
        </p:txBody>
      </p:sp>
      <p:sp>
        <p:nvSpPr>
          <p:cNvPr id="13" name="TextBox 12"/>
          <p:cNvSpPr txBox="1"/>
          <p:nvPr/>
        </p:nvSpPr>
        <p:spPr>
          <a:xfrm>
            <a:off x="14826505" y="6555048"/>
            <a:ext cx="2569999" cy="400110"/>
          </a:xfrm>
          <a:prstGeom prst="rect">
            <a:avLst/>
          </a:prstGeom>
          <a:noFill/>
        </p:spPr>
        <p:txBody>
          <a:bodyPr wrap="none" rtlCol="0" anchor="ctr" anchorCtr="0">
            <a:spAutoFit/>
          </a:bodyPr>
          <a:lstStyle/>
          <a:p>
            <a:r>
              <a:rPr lang="en-US" sz="2000" b="1" spc="300" dirty="0">
                <a:solidFill>
                  <a:schemeClr val="tx2"/>
                </a:solidFill>
                <a:latin typeface="Montserrat Hairline"/>
                <a:ea typeface="Montserrat" charset="0"/>
                <a:cs typeface="Montserrat" charset="0"/>
              </a:rPr>
              <a:t>Squadron Leader</a:t>
            </a:r>
          </a:p>
        </p:txBody>
      </p:sp>
      <p:sp>
        <p:nvSpPr>
          <p:cNvPr id="14" name="Subtitle 2"/>
          <p:cNvSpPr txBox="1">
            <a:spLocks/>
          </p:cNvSpPr>
          <p:nvPr/>
        </p:nvSpPr>
        <p:spPr>
          <a:xfrm>
            <a:off x="14677644" y="4758426"/>
            <a:ext cx="8334629" cy="122860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650"/>
              </a:lnSpc>
            </a:pPr>
            <a:r>
              <a:rPr lang="en-US" sz="1700" dirty="0">
                <a:solidFill>
                  <a:schemeClr val="tx1"/>
                </a:solidFill>
                <a:latin typeface="Source Sans Pro" panose="020B0503030403020204" pitchFamily="34" charset="0"/>
                <a:ea typeface="Source Sans Pro" panose="020B0503030403020204" pitchFamily="34" charset="0"/>
                <a:cs typeface="Source Sans Pro" charset="0"/>
              </a:rPr>
              <a:t>Soldiers are the key player that play a role in the whole system – they are equipped with multiple sensors ..i.e. Temp sensor (</a:t>
            </a:r>
            <a:r>
              <a:rPr lang="en-US" sz="1700" dirty="0">
                <a:solidFill>
                  <a:schemeClr val="accent2">
                    <a:lumMod val="75000"/>
                  </a:schemeClr>
                </a:solidFill>
                <a:latin typeface="Source Sans Pro" panose="020B0503030403020204" pitchFamily="34" charset="0"/>
                <a:ea typeface="Source Sans Pro" panose="020B0503030403020204" pitchFamily="34" charset="0"/>
                <a:cs typeface="Source Sans Pro" charset="0"/>
              </a:rPr>
              <a:t>LM-35</a:t>
            </a:r>
            <a:r>
              <a:rPr lang="en-US" sz="1700" dirty="0">
                <a:solidFill>
                  <a:schemeClr val="tx1"/>
                </a:solidFill>
                <a:latin typeface="Source Sans Pro" panose="020B0503030403020204" pitchFamily="34" charset="0"/>
                <a:ea typeface="Source Sans Pro" panose="020B0503030403020204" pitchFamily="34" charset="0"/>
                <a:cs typeface="Source Sans Pro" charset="0"/>
              </a:rPr>
              <a:t>), Pulse sensor (</a:t>
            </a:r>
            <a:r>
              <a:rPr lang="en-IN" sz="1700" dirty="0">
                <a:solidFill>
                  <a:schemeClr val="accent2">
                    <a:lumMod val="75000"/>
                  </a:schemeClr>
                </a:solidFill>
                <a:latin typeface="Source Sans Pro" panose="020B0503030403020204" pitchFamily="34" charset="0"/>
                <a:ea typeface="Source Sans Pro" panose="020B0503030403020204" pitchFamily="34" charset="0"/>
              </a:rPr>
              <a:t>RC-A-4015</a:t>
            </a:r>
            <a:r>
              <a:rPr lang="en-IN" sz="1700" dirty="0">
                <a:solidFill>
                  <a:schemeClr val="tx1"/>
                </a:solidFill>
                <a:latin typeface="Source Sans Pro" panose="020B0503030403020204" pitchFamily="34" charset="0"/>
                <a:ea typeface="Source Sans Pro" panose="020B0503030403020204" pitchFamily="34" charset="0"/>
              </a:rPr>
              <a:t>), GPS sensor (</a:t>
            </a:r>
            <a:r>
              <a:rPr lang="en-IN" sz="1700" dirty="0">
                <a:solidFill>
                  <a:schemeClr val="accent2">
                    <a:lumMod val="75000"/>
                  </a:schemeClr>
                </a:solidFill>
                <a:latin typeface="Source Sans Pro" panose="020B0503030403020204" pitchFamily="34" charset="0"/>
                <a:ea typeface="Source Sans Pro" panose="020B0503030403020204" pitchFamily="34" charset="0"/>
              </a:rPr>
              <a:t>Neo-6M</a:t>
            </a:r>
            <a:r>
              <a:rPr lang="en-IN" sz="1700" dirty="0">
                <a:solidFill>
                  <a:schemeClr val="tx1"/>
                </a:solidFill>
                <a:latin typeface="Source Sans Pro" panose="020B0503030403020204" pitchFamily="34" charset="0"/>
                <a:ea typeface="Source Sans Pro" panose="020B0503030403020204" pitchFamily="34" charset="0"/>
              </a:rPr>
              <a:t>), RF transmitter (</a:t>
            </a:r>
            <a:r>
              <a:rPr lang="en-IN" sz="1700" dirty="0">
                <a:solidFill>
                  <a:schemeClr val="accent2">
                    <a:lumMod val="75000"/>
                  </a:schemeClr>
                </a:solidFill>
                <a:latin typeface="Source Sans Pro" panose="020B0503030403020204" pitchFamily="34" charset="0"/>
                <a:ea typeface="Source Sans Pro" panose="020B0503030403020204" pitchFamily="34" charset="0"/>
              </a:rPr>
              <a:t>HC-12</a:t>
            </a:r>
            <a:r>
              <a:rPr lang="en-IN" sz="1700" dirty="0">
                <a:solidFill>
                  <a:schemeClr val="tx1"/>
                </a:solidFill>
                <a:latin typeface="Source Sans Pro" panose="020B0503030403020204" pitchFamily="34" charset="0"/>
                <a:ea typeface="Source Sans Pro" panose="020B0503030403020204" pitchFamily="34" charset="0"/>
              </a:rPr>
              <a:t>) and an Arduino </a:t>
            </a:r>
            <a:r>
              <a:rPr lang="en-IN" sz="1700" dirty="0">
                <a:solidFill>
                  <a:schemeClr val="accent2">
                    <a:lumMod val="75000"/>
                  </a:schemeClr>
                </a:solidFill>
                <a:latin typeface="Source Sans Pro" panose="020B0503030403020204" pitchFamily="34" charset="0"/>
                <a:ea typeface="Source Sans Pro" panose="020B0503030403020204" pitchFamily="34" charset="0"/>
              </a:rPr>
              <a:t>UNO</a:t>
            </a:r>
            <a:r>
              <a:rPr lang="en-IN" sz="1700" dirty="0">
                <a:solidFill>
                  <a:schemeClr val="tx1"/>
                </a:solidFill>
                <a:latin typeface="Source Sans Pro" panose="020B0503030403020204" pitchFamily="34" charset="0"/>
                <a:ea typeface="Source Sans Pro" panose="020B0503030403020204" pitchFamily="34" charset="0"/>
              </a:rPr>
              <a:t>.</a:t>
            </a:r>
            <a:r>
              <a:rPr lang="en-IN" sz="1700" dirty="0">
                <a:latin typeface="Source Sans Pro" panose="020B0503030403020204" pitchFamily="34" charset="0"/>
                <a:ea typeface="Source Sans Pro" panose="020B0503030403020204" pitchFamily="34" charset="0"/>
              </a:rPr>
              <a:t> </a:t>
            </a:r>
            <a:endParaRPr lang="en-US" sz="1700" dirty="0">
              <a:solidFill>
                <a:schemeClr val="tx1"/>
              </a:solidFill>
              <a:latin typeface="Source Sans Pro" panose="020B0503030403020204" pitchFamily="34" charset="0"/>
              <a:ea typeface="Source Sans Pro" panose="020B0503030403020204" pitchFamily="34" charset="0"/>
              <a:cs typeface="Source Sans Pro" charset="0"/>
            </a:endParaRPr>
          </a:p>
        </p:txBody>
      </p:sp>
      <p:sp>
        <p:nvSpPr>
          <p:cNvPr id="15" name="TextBox 14"/>
          <p:cNvSpPr txBox="1"/>
          <p:nvPr/>
        </p:nvSpPr>
        <p:spPr>
          <a:xfrm>
            <a:off x="14826505" y="4196307"/>
            <a:ext cx="2839303" cy="400110"/>
          </a:xfrm>
          <a:prstGeom prst="rect">
            <a:avLst/>
          </a:prstGeom>
          <a:noFill/>
        </p:spPr>
        <p:txBody>
          <a:bodyPr wrap="none" rtlCol="0" anchor="ctr" anchorCtr="0">
            <a:spAutoFit/>
          </a:bodyPr>
          <a:lstStyle/>
          <a:p>
            <a:r>
              <a:rPr lang="en-US" sz="2000" b="1" spc="300" dirty="0">
                <a:solidFill>
                  <a:schemeClr val="tx2"/>
                </a:solidFill>
                <a:latin typeface="Montserrat Hairline"/>
                <a:ea typeface="Montserrat" charset="0"/>
                <a:cs typeface="Montserrat" charset="0"/>
              </a:rPr>
              <a:t>S1,S2,S3 - Soldiers</a:t>
            </a:r>
          </a:p>
        </p:txBody>
      </p:sp>
      <p:sp>
        <p:nvSpPr>
          <p:cNvPr id="19" name="TextBox 18"/>
          <p:cNvSpPr txBox="1"/>
          <p:nvPr/>
        </p:nvSpPr>
        <p:spPr>
          <a:xfrm>
            <a:off x="15674137" y="1189912"/>
            <a:ext cx="4571380"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Hairline"/>
                <a:ea typeface="Montserrat" charset="0"/>
                <a:cs typeface="Montserrat" charset="0"/>
              </a:rPr>
              <a:t>DESIGNING</a:t>
            </a:r>
          </a:p>
        </p:txBody>
      </p:sp>
      <p:cxnSp>
        <p:nvCxnSpPr>
          <p:cNvPr id="22" name="Straight Connector 21"/>
          <p:cNvCxnSpPr>
            <a:cxnSpLocks/>
          </p:cNvCxnSpPr>
          <p:nvPr/>
        </p:nvCxnSpPr>
        <p:spPr>
          <a:xfrm>
            <a:off x="16940802" y="2446904"/>
            <a:ext cx="203805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24" name="Subtitle 2"/>
          <p:cNvSpPr txBox="1">
            <a:spLocks/>
          </p:cNvSpPr>
          <p:nvPr/>
        </p:nvSpPr>
        <p:spPr>
          <a:xfrm>
            <a:off x="14677644" y="9575753"/>
            <a:ext cx="8334629" cy="88235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650"/>
              </a:lnSpc>
            </a:pPr>
            <a:r>
              <a:rPr lang="en-US" sz="1700" dirty="0">
                <a:solidFill>
                  <a:schemeClr val="tx1"/>
                </a:solidFill>
                <a:latin typeface="Source Sans Pro" charset="0"/>
                <a:ea typeface="Source Sans Pro" charset="0"/>
                <a:cs typeface="Source Sans Pro" charset="0"/>
              </a:rPr>
              <a:t>This is level 3, where all the information received through the LoRa WAN (</a:t>
            </a:r>
            <a:r>
              <a:rPr lang="en-US" sz="1700" dirty="0">
                <a:solidFill>
                  <a:schemeClr val="accent2">
                    <a:lumMod val="75000"/>
                  </a:schemeClr>
                </a:solidFill>
                <a:latin typeface="Source Sans Pro" charset="0"/>
                <a:ea typeface="Source Sans Pro" charset="0"/>
                <a:cs typeface="Source Sans Pro" charset="0"/>
              </a:rPr>
              <a:t>SX-1278</a:t>
            </a:r>
            <a:r>
              <a:rPr lang="en-US" sz="1700" dirty="0">
                <a:solidFill>
                  <a:schemeClr val="tx1"/>
                </a:solidFill>
                <a:latin typeface="Source Sans Pro" charset="0"/>
                <a:ea typeface="Source Sans Pro" charset="0"/>
                <a:cs typeface="Source Sans Pro" charset="0"/>
              </a:rPr>
              <a:t>) is stored in a place.</a:t>
            </a:r>
          </a:p>
        </p:txBody>
      </p:sp>
      <p:sp>
        <p:nvSpPr>
          <p:cNvPr id="25" name="TextBox 24"/>
          <p:cNvSpPr txBox="1"/>
          <p:nvPr/>
        </p:nvSpPr>
        <p:spPr>
          <a:xfrm>
            <a:off x="14826505" y="9013634"/>
            <a:ext cx="2114297" cy="400110"/>
          </a:xfrm>
          <a:prstGeom prst="rect">
            <a:avLst/>
          </a:prstGeom>
          <a:noFill/>
        </p:spPr>
        <p:txBody>
          <a:bodyPr wrap="none" rtlCol="0" anchor="ctr" anchorCtr="0">
            <a:spAutoFit/>
          </a:bodyPr>
          <a:lstStyle/>
          <a:p>
            <a:r>
              <a:rPr lang="en-US" sz="2000" b="1" spc="300" dirty="0">
                <a:solidFill>
                  <a:schemeClr val="tx2"/>
                </a:solidFill>
                <a:latin typeface="Montserrat Hairline"/>
                <a:ea typeface="Montserrat" charset="0"/>
                <a:cs typeface="Montserrat" charset="0"/>
              </a:rPr>
              <a:t>Control Room</a:t>
            </a:r>
          </a:p>
        </p:txBody>
      </p:sp>
      <p:pic>
        <p:nvPicPr>
          <p:cNvPr id="18" name="Picture Placeholder 17">
            <a:extLst>
              <a:ext uri="{FF2B5EF4-FFF2-40B4-BE49-F238E27FC236}">
                <a16:creationId xmlns:a16="http://schemas.microsoft.com/office/drawing/2014/main" id="{B2C6B27E-B38E-4708-A689-1554F6EF9A55}"/>
              </a:ext>
            </a:extLst>
          </p:cNvPr>
          <p:cNvPicPr>
            <a:picLocks noGrp="1" noChangeAspect="1"/>
          </p:cNvPicPr>
          <p:nvPr>
            <p:ph type="pic" sz="quarter" idx="41"/>
          </p:nvPr>
        </p:nvPicPr>
        <p:blipFill>
          <a:blip r:embed="rId3">
            <a:extLst>
              <a:ext uri="{28A0092B-C50C-407E-A947-70E740481C1C}">
                <a14:useLocalDpi xmlns:a14="http://schemas.microsoft.com/office/drawing/2010/main" val="0"/>
              </a:ext>
            </a:extLst>
          </a:blip>
          <a:srcRect t="7686" b="7686"/>
          <a:stretch>
            <a:fillRect/>
          </a:stretch>
        </p:blipFill>
        <p:spPr>
          <a:xfrm>
            <a:off x="0" y="0"/>
            <a:ext cx="12496268" cy="13716000"/>
          </a:xfrm>
        </p:spPr>
      </p:pic>
      <p:pic>
        <p:nvPicPr>
          <p:cNvPr id="1025" name="Picture 1024">
            <a:extLst>
              <a:ext uri="{FF2B5EF4-FFF2-40B4-BE49-F238E27FC236}">
                <a16:creationId xmlns:a16="http://schemas.microsoft.com/office/drawing/2014/main" id="{0B4EE0AC-3B30-4B03-9C3C-DB45014081BA}"/>
              </a:ext>
            </a:extLst>
          </p:cNvPr>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a:off x="13503471" y="4196308"/>
            <a:ext cx="609278" cy="609278"/>
          </a:xfrm>
          <a:prstGeom prst="rect">
            <a:avLst/>
          </a:prstGeom>
        </p:spPr>
      </p:pic>
      <p:pic>
        <p:nvPicPr>
          <p:cNvPr id="1029" name="Picture 1028">
            <a:extLst>
              <a:ext uri="{FF2B5EF4-FFF2-40B4-BE49-F238E27FC236}">
                <a16:creationId xmlns:a16="http://schemas.microsoft.com/office/drawing/2014/main" id="{2B5C0B9C-A733-4777-9EEE-58B5361E86C5}"/>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13545458" y="6555048"/>
            <a:ext cx="567291" cy="567291"/>
          </a:xfrm>
          <a:prstGeom prst="rect">
            <a:avLst/>
          </a:prstGeom>
        </p:spPr>
      </p:pic>
      <p:pic>
        <p:nvPicPr>
          <p:cNvPr id="1031" name="Picture 1030">
            <a:extLst>
              <a:ext uri="{FF2B5EF4-FFF2-40B4-BE49-F238E27FC236}">
                <a16:creationId xmlns:a16="http://schemas.microsoft.com/office/drawing/2014/main" id="{D29FF08A-0623-4A51-A29E-31B747F0CB43}"/>
              </a:ext>
            </a:extLst>
          </p:cNvPr>
          <p:cNvPicPr>
            <a:picLocks noChangeAspect="1"/>
          </p:cNvPicPr>
          <p:nvPr/>
        </p:nvPicPr>
        <p:blipFill>
          <a:blip r:embed="rId6" cstate="email">
            <a:extLst>
              <a:ext uri="{28A0092B-C50C-407E-A947-70E740481C1C}">
                <a14:useLocalDpi xmlns:a14="http://schemas.microsoft.com/office/drawing/2010/main" val="0"/>
              </a:ext>
            </a:extLst>
          </a:blip>
          <a:stretch>
            <a:fillRect/>
          </a:stretch>
        </p:blipFill>
        <p:spPr>
          <a:xfrm>
            <a:off x="13630493" y="9056162"/>
            <a:ext cx="519706" cy="483430"/>
          </a:xfrm>
          <a:prstGeom prst="rect">
            <a:avLst/>
          </a:prstGeom>
        </p:spPr>
      </p:pic>
    </p:spTree>
    <p:extLst>
      <p:ext uri="{BB962C8B-B14F-4D97-AF65-F5344CB8AC3E}">
        <p14:creationId xmlns:p14="http://schemas.microsoft.com/office/powerpoint/2010/main" val="836331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ubtitle 2"/>
          <p:cNvSpPr txBox="1">
            <a:spLocks/>
          </p:cNvSpPr>
          <p:nvPr/>
        </p:nvSpPr>
        <p:spPr>
          <a:xfrm>
            <a:off x="1395977" y="9881930"/>
            <a:ext cx="8334629" cy="197342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650"/>
              </a:lnSpc>
            </a:pPr>
            <a:r>
              <a:rPr lang="en-US" sz="1700" dirty="0">
                <a:solidFill>
                  <a:schemeClr val="tx1"/>
                </a:solidFill>
                <a:latin typeface="Source Sans Pro" charset="0"/>
                <a:ea typeface="Source Sans Pro" charset="0"/>
              </a:rPr>
              <a:t>A pulse wave is the change in the volume of a blood vessel that occurs when the heart pumps blood, and a detector that monitors this volume change is called a pulse sensor.</a:t>
            </a:r>
          </a:p>
          <a:p>
            <a:pPr algn="l">
              <a:lnSpc>
                <a:spcPts val="2650"/>
              </a:lnSpc>
            </a:pPr>
            <a:r>
              <a:rPr lang="en-US" sz="1700" dirty="0">
                <a:solidFill>
                  <a:schemeClr val="tx1"/>
                </a:solidFill>
                <a:latin typeface="Source Sans Pro" charset="0"/>
                <a:ea typeface="Source Sans Pro" charset="0"/>
              </a:rPr>
              <a:t>RC-A-4015 does the same work by using a led, which emits light and simultaneously receives the emitted light and accordingly processes the light to provide an analog value of  the heartbeat.</a:t>
            </a:r>
          </a:p>
        </p:txBody>
      </p:sp>
      <p:sp>
        <p:nvSpPr>
          <p:cNvPr id="24" name="TextBox 23"/>
          <p:cNvSpPr txBox="1"/>
          <p:nvPr/>
        </p:nvSpPr>
        <p:spPr>
          <a:xfrm>
            <a:off x="1489866" y="9278384"/>
            <a:ext cx="4857997" cy="523220"/>
          </a:xfrm>
          <a:prstGeom prst="rect">
            <a:avLst/>
          </a:prstGeom>
          <a:noFill/>
        </p:spPr>
        <p:txBody>
          <a:bodyPr wrap="none" rtlCol="0" anchor="ctr" anchorCtr="0">
            <a:spAutoFit/>
          </a:bodyPr>
          <a:lstStyle/>
          <a:p>
            <a:r>
              <a:rPr lang="en-US" sz="2800" b="1" spc="300" dirty="0">
                <a:solidFill>
                  <a:schemeClr val="tx2"/>
                </a:solidFill>
                <a:latin typeface="Montserrat Hairline"/>
              </a:rPr>
              <a:t>Pulse Sensor (</a:t>
            </a:r>
            <a:r>
              <a:rPr lang="en-IN" sz="2800" b="1" spc="300" dirty="0">
                <a:solidFill>
                  <a:schemeClr val="accent2">
                    <a:lumMod val="75000"/>
                  </a:schemeClr>
                </a:solidFill>
                <a:latin typeface="Montserrat Hairline"/>
              </a:rPr>
              <a:t>RC-A-4015</a:t>
            </a:r>
            <a:r>
              <a:rPr lang="en-IN" sz="2800" b="1" spc="300" dirty="0">
                <a:solidFill>
                  <a:schemeClr val="tx2"/>
                </a:solidFill>
                <a:latin typeface="Montserrat Hairline"/>
              </a:rPr>
              <a:t>)</a:t>
            </a:r>
            <a:endParaRPr lang="en-US" sz="2800" b="1" spc="300" dirty="0">
              <a:solidFill>
                <a:schemeClr val="tx2"/>
              </a:solidFill>
              <a:latin typeface="Montserrat Hairline"/>
            </a:endParaRPr>
          </a:p>
        </p:txBody>
      </p:sp>
      <p:sp>
        <p:nvSpPr>
          <p:cNvPr id="25" name="Subtitle 2"/>
          <p:cNvSpPr txBox="1">
            <a:spLocks/>
          </p:cNvSpPr>
          <p:nvPr/>
        </p:nvSpPr>
        <p:spPr>
          <a:xfrm>
            <a:off x="1489866" y="4972105"/>
            <a:ext cx="8334629" cy="121725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650"/>
              </a:lnSpc>
            </a:pPr>
            <a:r>
              <a:rPr lang="en-US" sz="1700" dirty="0">
                <a:solidFill>
                  <a:schemeClr val="tx1"/>
                </a:solidFill>
                <a:latin typeface="Source Sans Pro" charset="0"/>
                <a:ea typeface="Source Sans Pro" charset="0"/>
              </a:rPr>
              <a:t>LM-35 is a precession integrated circuit Temperature sensor, whose output voltage varies, based on the temperature around it. It is a small and cheap IC which can be used to measure temperature anywhere between -55°C to 150°C.</a:t>
            </a:r>
          </a:p>
        </p:txBody>
      </p:sp>
      <p:sp>
        <p:nvSpPr>
          <p:cNvPr id="26" name="TextBox 25"/>
          <p:cNvSpPr txBox="1"/>
          <p:nvPr/>
        </p:nvSpPr>
        <p:spPr>
          <a:xfrm>
            <a:off x="1613569" y="4437616"/>
            <a:ext cx="4071756" cy="523220"/>
          </a:xfrm>
          <a:prstGeom prst="rect">
            <a:avLst/>
          </a:prstGeom>
          <a:noFill/>
        </p:spPr>
        <p:txBody>
          <a:bodyPr wrap="square" rtlCol="0" anchor="ctr" anchorCtr="0">
            <a:spAutoFit/>
          </a:bodyPr>
          <a:lstStyle/>
          <a:p>
            <a:r>
              <a:rPr lang="en-US" sz="2800" b="1" spc="300" dirty="0">
                <a:solidFill>
                  <a:schemeClr val="tx2"/>
                </a:solidFill>
                <a:latin typeface="Montserrat Hairline"/>
                <a:ea typeface="Montserrat" charset="0"/>
                <a:cs typeface="Montserrat" charset="0"/>
              </a:rPr>
              <a:t>Temp Sensor (</a:t>
            </a:r>
            <a:r>
              <a:rPr lang="en-US" sz="2800" b="1" spc="300" dirty="0">
                <a:solidFill>
                  <a:schemeClr val="accent2">
                    <a:lumMod val="75000"/>
                  </a:schemeClr>
                </a:solidFill>
                <a:latin typeface="Montserrat Hairline"/>
                <a:ea typeface="Montserrat" charset="0"/>
                <a:cs typeface="Montserrat" charset="0"/>
              </a:rPr>
              <a:t>LM-35</a:t>
            </a:r>
            <a:r>
              <a:rPr lang="en-US" sz="2800" b="1" spc="300" dirty="0">
                <a:solidFill>
                  <a:schemeClr val="tx2"/>
                </a:solidFill>
                <a:latin typeface="Montserrat Hairline"/>
                <a:ea typeface="Montserrat" charset="0"/>
                <a:cs typeface="Montserrat" charset="0"/>
              </a:rPr>
              <a:t>)</a:t>
            </a:r>
          </a:p>
        </p:txBody>
      </p:sp>
      <p:sp>
        <p:nvSpPr>
          <p:cNvPr id="16" name="TextBox 15"/>
          <p:cNvSpPr txBox="1"/>
          <p:nvPr/>
        </p:nvSpPr>
        <p:spPr>
          <a:xfrm>
            <a:off x="3539964" y="1903590"/>
            <a:ext cx="5106654"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Hairline"/>
                <a:ea typeface="Montserrat" charset="0"/>
                <a:cs typeface="Montserrat" charset="0"/>
              </a:rPr>
              <a:t>SIMULATION</a:t>
            </a:r>
          </a:p>
        </p:txBody>
      </p:sp>
      <p:cxnSp>
        <p:nvCxnSpPr>
          <p:cNvPr id="17" name="Straight Connector 16"/>
          <p:cNvCxnSpPr/>
          <p:nvPr/>
        </p:nvCxnSpPr>
        <p:spPr>
          <a:xfrm>
            <a:off x="4704636" y="3160582"/>
            <a:ext cx="228138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97FA5FEA-FAD5-4960-A0BF-FC8AE66BEF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3573686" y="5652438"/>
            <a:ext cx="3256072" cy="3568588"/>
          </a:xfrm>
          <a:prstGeom prst="rect">
            <a:avLst/>
          </a:prstGeom>
        </p:spPr>
      </p:pic>
      <p:pic>
        <p:nvPicPr>
          <p:cNvPr id="5" name="Picture 4">
            <a:extLst>
              <a:ext uri="{FF2B5EF4-FFF2-40B4-BE49-F238E27FC236}">
                <a16:creationId xmlns:a16="http://schemas.microsoft.com/office/drawing/2014/main" id="{86E1F8B5-83B6-4556-A2B1-8C189EB23D43}"/>
              </a:ext>
            </a:extLst>
          </p:cNvPr>
          <p:cNvPicPr>
            <a:picLocks noChangeAspect="1"/>
          </p:cNvPicPr>
          <p:nvPr/>
        </p:nvPicPr>
        <p:blipFill rotWithShape="1">
          <a:blip r:embed="rId4">
            <a:extLst>
              <a:ext uri="{28A0092B-C50C-407E-A947-70E740481C1C}">
                <a14:useLocalDpi xmlns:a14="http://schemas.microsoft.com/office/drawing/2010/main" val="0"/>
              </a:ext>
            </a:extLst>
          </a:blip>
          <a:srcRect l="24092" r="28713" b="29052"/>
          <a:stretch/>
        </p:blipFill>
        <p:spPr>
          <a:xfrm rot="5400000">
            <a:off x="4393600" y="11382135"/>
            <a:ext cx="1616244" cy="2538094"/>
          </a:xfrm>
          <a:prstGeom prst="rect">
            <a:avLst/>
          </a:prstGeom>
        </p:spPr>
      </p:pic>
      <p:pic>
        <p:nvPicPr>
          <p:cNvPr id="12" name="Picture 11">
            <a:extLst>
              <a:ext uri="{FF2B5EF4-FFF2-40B4-BE49-F238E27FC236}">
                <a16:creationId xmlns:a16="http://schemas.microsoft.com/office/drawing/2014/main" id="{A872F54C-E6EF-4723-B5FC-BDEC42E01194}"/>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contrast="40000"/>
                    </a14:imgEffect>
                  </a14:imgLayer>
                </a14:imgProps>
              </a:ext>
              <a:ext uri="{28A0092B-C50C-407E-A947-70E740481C1C}">
                <a14:useLocalDpi xmlns:a14="http://schemas.microsoft.com/office/drawing/2010/main" val="0"/>
              </a:ext>
            </a:extLst>
          </a:blip>
          <a:srcRect l="466" t="18099" r="57385" b="8905"/>
          <a:stretch/>
        </p:blipFill>
        <p:spPr>
          <a:xfrm>
            <a:off x="12084146" y="1152143"/>
            <a:ext cx="5533554" cy="5189573"/>
          </a:xfrm>
          <a:prstGeom prst="rect">
            <a:avLst/>
          </a:prstGeom>
          <a:ln>
            <a:solidFill>
              <a:schemeClr val="bg1">
                <a:lumMod val="95000"/>
              </a:schemeClr>
            </a:solidFill>
          </a:ln>
        </p:spPr>
      </p:pic>
      <p:pic>
        <p:nvPicPr>
          <p:cNvPr id="31" name="Picture 30">
            <a:extLst>
              <a:ext uri="{FF2B5EF4-FFF2-40B4-BE49-F238E27FC236}">
                <a16:creationId xmlns:a16="http://schemas.microsoft.com/office/drawing/2014/main" id="{B15636F4-269B-49BF-9E60-8D68F69ED8AD}"/>
              </a:ext>
            </a:extLst>
          </p:cNvPr>
          <p:cNvPicPr>
            <a:picLocks noChangeAspect="1"/>
          </p:cNvPicPr>
          <p:nvPr/>
        </p:nvPicPr>
        <p:blipFill rotWithShape="1">
          <a:blip r:embed="rId7">
            <a:extLst>
              <a:ext uri="{BEBA8EAE-BF5A-486C-A8C5-ECC9F3942E4B}">
                <a14:imgProps xmlns:a14="http://schemas.microsoft.com/office/drawing/2010/main">
                  <a14:imgLayer r:embed="rId8">
                    <a14:imgEffect>
                      <a14:brightnessContrast bright="-20000" contrast="40000"/>
                    </a14:imgEffect>
                  </a14:imgLayer>
                </a14:imgProps>
              </a:ext>
              <a:ext uri="{28A0092B-C50C-407E-A947-70E740481C1C}">
                <a14:useLocalDpi xmlns:a14="http://schemas.microsoft.com/office/drawing/2010/main" val="0"/>
              </a:ext>
            </a:extLst>
          </a:blip>
          <a:srcRect l="314" t="11201" r="65540" b="5441"/>
          <a:stretch/>
        </p:blipFill>
        <p:spPr>
          <a:xfrm>
            <a:off x="12084145" y="6910521"/>
            <a:ext cx="3570383" cy="6141980"/>
          </a:xfrm>
          <a:prstGeom prst="rect">
            <a:avLst/>
          </a:prstGeom>
          <a:ln>
            <a:solidFill>
              <a:schemeClr val="bg1">
                <a:lumMod val="95000"/>
              </a:schemeClr>
            </a:solidFill>
          </a:ln>
        </p:spPr>
      </p:pic>
      <p:sp>
        <p:nvSpPr>
          <p:cNvPr id="33" name="TextBox 32">
            <a:extLst>
              <a:ext uri="{FF2B5EF4-FFF2-40B4-BE49-F238E27FC236}">
                <a16:creationId xmlns:a16="http://schemas.microsoft.com/office/drawing/2014/main" id="{5B1EE8AA-E380-43D8-8BC1-296B92462250}"/>
              </a:ext>
            </a:extLst>
          </p:cNvPr>
          <p:cNvSpPr txBox="1"/>
          <p:nvPr/>
        </p:nvSpPr>
        <p:spPr>
          <a:xfrm>
            <a:off x="12084146" y="6341718"/>
            <a:ext cx="5533554" cy="461665"/>
          </a:xfrm>
          <a:prstGeom prst="rect">
            <a:avLst/>
          </a:prstGeom>
          <a:noFill/>
        </p:spPr>
        <p:txBody>
          <a:bodyPr wrap="square" rtlCol="0">
            <a:spAutoFit/>
          </a:bodyPr>
          <a:lstStyle/>
          <a:p>
            <a:pPr algn="ctr"/>
            <a:r>
              <a:rPr lang="en-IN" sz="2400" b="1" spc="300" dirty="0">
                <a:solidFill>
                  <a:schemeClr val="accent2">
                    <a:lumMod val="75000"/>
                  </a:schemeClr>
                </a:solidFill>
                <a:latin typeface="Montserrat Hairline"/>
              </a:rPr>
              <a:t>LM-35</a:t>
            </a:r>
          </a:p>
        </p:txBody>
      </p:sp>
      <p:sp>
        <p:nvSpPr>
          <p:cNvPr id="34" name="TextBox 33">
            <a:extLst>
              <a:ext uri="{FF2B5EF4-FFF2-40B4-BE49-F238E27FC236}">
                <a16:creationId xmlns:a16="http://schemas.microsoft.com/office/drawing/2014/main" id="{11938E4F-1901-461E-AA52-9494B8C2F71B}"/>
              </a:ext>
            </a:extLst>
          </p:cNvPr>
          <p:cNvSpPr txBox="1"/>
          <p:nvPr/>
        </p:nvSpPr>
        <p:spPr>
          <a:xfrm>
            <a:off x="12092235" y="13107367"/>
            <a:ext cx="11995055" cy="461665"/>
          </a:xfrm>
          <a:prstGeom prst="rect">
            <a:avLst/>
          </a:prstGeom>
          <a:noFill/>
        </p:spPr>
        <p:txBody>
          <a:bodyPr wrap="square" rtlCol="0">
            <a:spAutoFit/>
          </a:bodyPr>
          <a:lstStyle/>
          <a:p>
            <a:pPr algn="ctr"/>
            <a:r>
              <a:rPr lang="en-IN" sz="2400" b="1" spc="300" dirty="0">
                <a:solidFill>
                  <a:schemeClr val="accent2">
                    <a:lumMod val="75000"/>
                  </a:schemeClr>
                </a:solidFill>
                <a:latin typeface="Montserrat Hairline"/>
              </a:rPr>
              <a:t>RC-A-4015</a:t>
            </a:r>
            <a:endParaRPr lang="en-IN" sz="2400" dirty="0">
              <a:latin typeface="Montserrat Hairline"/>
            </a:endParaRPr>
          </a:p>
        </p:txBody>
      </p:sp>
      <p:pic>
        <p:nvPicPr>
          <p:cNvPr id="38" name="Picture 37">
            <a:extLst>
              <a:ext uri="{FF2B5EF4-FFF2-40B4-BE49-F238E27FC236}">
                <a16:creationId xmlns:a16="http://schemas.microsoft.com/office/drawing/2014/main" id="{C30295F0-6F3B-4884-BB52-B1CD6C6F88DF}"/>
              </a:ext>
            </a:extLst>
          </p:cNvPr>
          <p:cNvPicPr>
            <a:picLocks noChangeAspect="1"/>
          </p:cNvPicPr>
          <p:nvPr/>
        </p:nvPicPr>
        <p:blipFill rotWithShape="1">
          <a:blip r:embed="rId9">
            <a:duotone>
              <a:prstClr val="black"/>
              <a:schemeClr val="bg1">
                <a:tint val="45000"/>
                <a:satMod val="400000"/>
              </a:schemeClr>
            </a:duotone>
            <a:extLst>
              <a:ext uri="{BEBA8EAE-BF5A-486C-A8C5-ECC9F3942E4B}">
                <a14:imgProps xmlns:a14="http://schemas.microsoft.com/office/drawing/2010/main">
                  <a14:imgLayer r:embed="rId10">
                    <a14:imgEffect>
                      <a14:brightnessContrast bright="-20000" contrast="40000"/>
                    </a14:imgEffect>
                  </a14:imgLayer>
                </a14:imgProps>
              </a:ext>
              <a:ext uri="{28A0092B-C50C-407E-A947-70E740481C1C}">
                <a14:useLocalDpi xmlns:a14="http://schemas.microsoft.com/office/drawing/2010/main" val="0"/>
              </a:ext>
            </a:extLst>
          </a:blip>
          <a:srcRect l="758" t="6838" r="1324" b="7443"/>
          <a:stretch/>
        </p:blipFill>
        <p:spPr>
          <a:xfrm>
            <a:off x="14828735" y="6910521"/>
            <a:ext cx="9292490" cy="6141980"/>
          </a:xfrm>
          <a:prstGeom prst="rect">
            <a:avLst/>
          </a:prstGeom>
          <a:ln>
            <a:solidFill>
              <a:schemeClr val="bg1">
                <a:lumMod val="95000"/>
              </a:schemeClr>
            </a:solidFill>
          </a:ln>
        </p:spPr>
      </p:pic>
      <p:pic>
        <p:nvPicPr>
          <p:cNvPr id="46" name="Picture 45">
            <a:extLst>
              <a:ext uri="{FF2B5EF4-FFF2-40B4-BE49-F238E27FC236}">
                <a16:creationId xmlns:a16="http://schemas.microsoft.com/office/drawing/2014/main" id="{F34F6DAF-5843-4211-8ABF-9666157F5A7A}"/>
              </a:ext>
            </a:extLst>
          </p:cNvPr>
          <p:cNvPicPr>
            <a:picLocks noChangeAspect="1"/>
          </p:cNvPicPr>
          <p:nvPr/>
        </p:nvPicPr>
        <p:blipFill rotWithShape="1">
          <a:blip r:embed="rId11">
            <a:extLst>
              <a:ext uri="{BEBA8EAE-BF5A-486C-A8C5-ECC9F3942E4B}">
                <a14:imgProps xmlns:a14="http://schemas.microsoft.com/office/drawing/2010/main">
                  <a14:imgLayer r:embed="rId12">
                    <a14:imgEffect>
                      <a14:brightnessContrast bright="-20000" contrast="40000"/>
                    </a14:imgEffect>
                  </a14:imgLayer>
                </a14:imgProps>
              </a:ext>
              <a:ext uri="{28A0092B-C50C-407E-A947-70E740481C1C}">
                <a14:useLocalDpi xmlns:a14="http://schemas.microsoft.com/office/drawing/2010/main" val="0"/>
              </a:ext>
            </a:extLst>
          </a:blip>
          <a:srcRect l="406" r="41472"/>
          <a:stretch/>
        </p:blipFill>
        <p:spPr>
          <a:xfrm>
            <a:off x="17849849" y="1152144"/>
            <a:ext cx="6271375" cy="5189574"/>
          </a:xfrm>
          <a:prstGeom prst="rect">
            <a:avLst/>
          </a:prstGeom>
          <a:ln>
            <a:solidFill>
              <a:schemeClr val="bg1">
                <a:lumMod val="95000"/>
              </a:schemeClr>
            </a:solidFill>
          </a:ln>
        </p:spPr>
      </p:pic>
      <p:sp>
        <p:nvSpPr>
          <p:cNvPr id="48" name="TextBox 47">
            <a:extLst>
              <a:ext uri="{FF2B5EF4-FFF2-40B4-BE49-F238E27FC236}">
                <a16:creationId xmlns:a16="http://schemas.microsoft.com/office/drawing/2014/main" id="{44B71B00-F43C-48DB-B3FE-730E2E73DFAC}"/>
              </a:ext>
            </a:extLst>
          </p:cNvPr>
          <p:cNvSpPr txBox="1"/>
          <p:nvPr/>
        </p:nvSpPr>
        <p:spPr>
          <a:xfrm>
            <a:off x="17849849" y="6341718"/>
            <a:ext cx="6271375" cy="461665"/>
          </a:xfrm>
          <a:prstGeom prst="rect">
            <a:avLst/>
          </a:prstGeom>
          <a:noFill/>
        </p:spPr>
        <p:txBody>
          <a:bodyPr wrap="square">
            <a:spAutoFit/>
          </a:bodyPr>
          <a:lstStyle/>
          <a:p>
            <a:pPr algn="ctr"/>
            <a:r>
              <a:rPr lang="en-IN" sz="2400" b="1" spc="300" dirty="0">
                <a:solidFill>
                  <a:schemeClr val="accent2">
                    <a:lumMod val="75000"/>
                  </a:schemeClr>
                </a:solidFill>
                <a:latin typeface="Montserrat Hairline"/>
              </a:rPr>
              <a:t>(LM-35) + (RC-A-4015)</a:t>
            </a:r>
          </a:p>
        </p:txBody>
      </p:sp>
    </p:spTree>
    <p:extLst>
      <p:ext uri="{BB962C8B-B14F-4D97-AF65-F5344CB8AC3E}">
        <p14:creationId xmlns:p14="http://schemas.microsoft.com/office/powerpoint/2010/main" val="680728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ubtitle 2"/>
          <p:cNvSpPr txBox="1">
            <a:spLocks/>
          </p:cNvSpPr>
          <p:nvPr/>
        </p:nvSpPr>
        <p:spPr>
          <a:xfrm>
            <a:off x="1395977" y="9881930"/>
            <a:ext cx="8334629" cy="88235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650"/>
              </a:lnSpc>
            </a:pPr>
            <a:r>
              <a:rPr lang="en-US" sz="1700" dirty="0">
                <a:solidFill>
                  <a:schemeClr val="tx1"/>
                </a:solidFill>
                <a:latin typeface="Source Sans Pro" charset="0"/>
                <a:ea typeface="Source Sans Pro" charset="0"/>
              </a:rPr>
              <a:t>The HC-12 is a half-duplex wireless serial communication module with 100 channels in the 433.4-473.0 MHz range that is capable of transmitting up to 1.5 km.</a:t>
            </a:r>
          </a:p>
        </p:txBody>
      </p:sp>
      <p:sp>
        <p:nvSpPr>
          <p:cNvPr id="24" name="TextBox 23"/>
          <p:cNvSpPr txBox="1"/>
          <p:nvPr/>
        </p:nvSpPr>
        <p:spPr>
          <a:xfrm>
            <a:off x="1489866" y="9278384"/>
            <a:ext cx="3493264" cy="523220"/>
          </a:xfrm>
          <a:prstGeom prst="rect">
            <a:avLst/>
          </a:prstGeom>
          <a:noFill/>
        </p:spPr>
        <p:txBody>
          <a:bodyPr wrap="none" rtlCol="0" anchor="ctr" anchorCtr="0">
            <a:spAutoFit/>
          </a:bodyPr>
          <a:lstStyle/>
          <a:p>
            <a:r>
              <a:rPr lang="en-US" sz="2800" b="1" spc="300" dirty="0">
                <a:solidFill>
                  <a:schemeClr val="tx2"/>
                </a:solidFill>
                <a:latin typeface="Montserrat Hairline"/>
              </a:rPr>
              <a:t>RF Sensor (</a:t>
            </a:r>
            <a:r>
              <a:rPr lang="en-IN" sz="2800" b="1" spc="300" dirty="0">
                <a:solidFill>
                  <a:schemeClr val="accent2">
                    <a:lumMod val="75000"/>
                  </a:schemeClr>
                </a:solidFill>
                <a:latin typeface="Montserrat Hairline"/>
              </a:rPr>
              <a:t>HC-12</a:t>
            </a:r>
            <a:r>
              <a:rPr lang="en-IN" sz="2800" b="1" spc="300" dirty="0">
                <a:solidFill>
                  <a:schemeClr val="tx2"/>
                </a:solidFill>
                <a:latin typeface="Montserrat Hairline"/>
              </a:rPr>
              <a:t>)</a:t>
            </a:r>
            <a:endParaRPr lang="en-US" sz="2800" b="1" spc="300" dirty="0">
              <a:solidFill>
                <a:schemeClr val="tx2"/>
              </a:solidFill>
              <a:latin typeface="Montserrat Hairline"/>
            </a:endParaRPr>
          </a:p>
        </p:txBody>
      </p:sp>
      <p:sp>
        <p:nvSpPr>
          <p:cNvPr id="25" name="Subtitle 2"/>
          <p:cNvSpPr txBox="1">
            <a:spLocks/>
          </p:cNvSpPr>
          <p:nvPr/>
        </p:nvSpPr>
        <p:spPr>
          <a:xfrm>
            <a:off x="1395977" y="4963252"/>
            <a:ext cx="8334629" cy="122860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2650"/>
              </a:lnSpc>
            </a:pPr>
            <a:r>
              <a:rPr lang="en-US" sz="1700" dirty="0">
                <a:solidFill>
                  <a:schemeClr val="tx1"/>
                </a:solidFill>
                <a:latin typeface="Source Sans Pro" charset="0"/>
                <a:ea typeface="Source Sans Pro" charset="0"/>
              </a:rPr>
              <a:t>GPS sensors are receivers with antennas that use a satellite-based navigation system with a network of 24 satellites in orbit around the earth to provide position, velocity, and timing information.</a:t>
            </a:r>
          </a:p>
        </p:txBody>
      </p:sp>
      <p:sp>
        <p:nvSpPr>
          <p:cNvPr id="26" name="TextBox 25"/>
          <p:cNvSpPr txBox="1"/>
          <p:nvPr/>
        </p:nvSpPr>
        <p:spPr>
          <a:xfrm>
            <a:off x="1519679" y="4428763"/>
            <a:ext cx="4330031" cy="523220"/>
          </a:xfrm>
          <a:prstGeom prst="rect">
            <a:avLst/>
          </a:prstGeom>
          <a:noFill/>
        </p:spPr>
        <p:txBody>
          <a:bodyPr wrap="square" rtlCol="0" anchor="ctr" anchorCtr="0">
            <a:spAutoFit/>
          </a:bodyPr>
          <a:lstStyle/>
          <a:p>
            <a:r>
              <a:rPr lang="en-US" sz="2800" b="1" spc="300" dirty="0">
                <a:solidFill>
                  <a:schemeClr val="tx2"/>
                </a:solidFill>
                <a:latin typeface="Montserrat Hairline"/>
                <a:ea typeface="Montserrat" charset="0"/>
                <a:cs typeface="Montserrat" charset="0"/>
              </a:rPr>
              <a:t>GPS Sensor (</a:t>
            </a:r>
            <a:r>
              <a:rPr lang="en-US" sz="2800" b="1" spc="300" dirty="0">
                <a:solidFill>
                  <a:schemeClr val="accent2">
                    <a:lumMod val="75000"/>
                  </a:schemeClr>
                </a:solidFill>
                <a:latin typeface="Montserrat Hairline"/>
                <a:ea typeface="Montserrat" charset="0"/>
                <a:cs typeface="Montserrat" charset="0"/>
              </a:rPr>
              <a:t>Neo-6M</a:t>
            </a:r>
            <a:r>
              <a:rPr lang="en-US" sz="2800" b="1" spc="300" dirty="0">
                <a:solidFill>
                  <a:schemeClr val="tx2"/>
                </a:solidFill>
                <a:latin typeface="Montserrat Hairline"/>
                <a:ea typeface="Montserrat" charset="0"/>
                <a:cs typeface="Montserrat" charset="0"/>
              </a:rPr>
              <a:t>)</a:t>
            </a:r>
          </a:p>
        </p:txBody>
      </p:sp>
      <p:sp>
        <p:nvSpPr>
          <p:cNvPr id="16" name="TextBox 15"/>
          <p:cNvSpPr txBox="1"/>
          <p:nvPr/>
        </p:nvSpPr>
        <p:spPr>
          <a:xfrm>
            <a:off x="3539964" y="1903590"/>
            <a:ext cx="5106654" cy="924164"/>
          </a:xfrm>
          <a:prstGeom prst="rect">
            <a:avLst/>
          </a:prstGeom>
          <a:noFill/>
        </p:spPr>
        <p:txBody>
          <a:bodyPr wrap="none" rtlCol="0" anchor="ctr" anchorCtr="0">
            <a:spAutoFit/>
          </a:bodyPr>
          <a:lstStyle/>
          <a:p>
            <a:pPr algn="ctr">
              <a:lnSpc>
                <a:spcPts val="7060"/>
              </a:lnSpc>
            </a:pPr>
            <a:r>
              <a:rPr lang="en-US" sz="4400" b="1" spc="1500" dirty="0">
                <a:solidFill>
                  <a:schemeClr val="tx2"/>
                </a:solidFill>
                <a:latin typeface="Montserrat Hairline"/>
                <a:ea typeface="Montserrat" charset="0"/>
                <a:cs typeface="Montserrat" charset="0"/>
              </a:rPr>
              <a:t>SIMULATION</a:t>
            </a:r>
          </a:p>
        </p:txBody>
      </p:sp>
      <p:cxnSp>
        <p:nvCxnSpPr>
          <p:cNvPr id="17" name="Straight Connector 16"/>
          <p:cNvCxnSpPr/>
          <p:nvPr/>
        </p:nvCxnSpPr>
        <p:spPr>
          <a:xfrm>
            <a:off x="4704635" y="3160582"/>
            <a:ext cx="2281380"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5B1EE8AA-E380-43D8-8BC1-296B92462250}"/>
              </a:ext>
            </a:extLst>
          </p:cNvPr>
          <p:cNvSpPr txBox="1"/>
          <p:nvPr/>
        </p:nvSpPr>
        <p:spPr>
          <a:xfrm>
            <a:off x="12084145" y="6355387"/>
            <a:ext cx="5898448" cy="461665"/>
          </a:xfrm>
          <a:prstGeom prst="rect">
            <a:avLst/>
          </a:prstGeom>
          <a:noFill/>
        </p:spPr>
        <p:txBody>
          <a:bodyPr wrap="square" rtlCol="0">
            <a:spAutoFit/>
          </a:bodyPr>
          <a:lstStyle/>
          <a:p>
            <a:pPr algn="ctr"/>
            <a:r>
              <a:rPr lang="en-IN" sz="2400" b="1" spc="300" dirty="0">
                <a:solidFill>
                  <a:schemeClr val="accent2">
                    <a:lumMod val="75000"/>
                  </a:schemeClr>
                </a:solidFill>
                <a:latin typeface="Montserrat Hairline"/>
              </a:rPr>
              <a:t>Neo-6M (NMEA Data)</a:t>
            </a:r>
          </a:p>
        </p:txBody>
      </p:sp>
      <p:sp>
        <p:nvSpPr>
          <p:cNvPr id="34" name="TextBox 33">
            <a:extLst>
              <a:ext uri="{FF2B5EF4-FFF2-40B4-BE49-F238E27FC236}">
                <a16:creationId xmlns:a16="http://schemas.microsoft.com/office/drawing/2014/main" id="{11938E4F-1901-461E-AA52-9494B8C2F71B}"/>
              </a:ext>
            </a:extLst>
          </p:cNvPr>
          <p:cNvSpPr txBox="1"/>
          <p:nvPr/>
        </p:nvSpPr>
        <p:spPr>
          <a:xfrm>
            <a:off x="12084145" y="13049272"/>
            <a:ext cx="11804555" cy="461665"/>
          </a:xfrm>
          <a:prstGeom prst="rect">
            <a:avLst/>
          </a:prstGeom>
          <a:noFill/>
        </p:spPr>
        <p:txBody>
          <a:bodyPr wrap="square" rtlCol="0">
            <a:spAutoFit/>
          </a:bodyPr>
          <a:lstStyle/>
          <a:p>
            <a:pPr algn="ctr"/>
            <a:r>
              <a:rPr lang="en-IN" sz="2400" b="1" spc="300" dirty="0">
                <a:solidFill>
                  <a:schemeClr val="accent2">
                    <a:lumMod val="75000"/>
                  </a:schemeClr>
                </a:solidFill>
                <a:latin typeface="Montserrat Hairline"/>
              </a:rPr>
              <a:t>HC-12 (Transmitter and Receiver)</a:t>
            </a:r>
          </a:p>
        </p:txBody>
      </p:sp>
      <p:sp>
        <p:nvSpPr>
          <p:cNvPr id="48" name="TextBox 47">
            <a:extLst>
              <a:ext uri="{FF2B5EF4-FFF2-40B4-BE49-F238E27FC236}">
                <a16:creationId xmlns:a16="http://schemas.microsoft.com/office/drawing/2014/main" id="{44B71B00-F43C-48DB-B3FE-730E2E73DFAC}"/>
              </a:ext>
            </a:extLst>
          </p:cNvPr>
          <p:cNvSpPr txBox="1"/>
          <p:nvPr/>
        </p:nvSpPr>
        <p:spPr>
          <a:xfrm>
            <a:off x="18081672" y="6356550"/>
            <a:ext cx="5807028" cy="461665"/>
          </a:xfrm>
          <a:prstGeom prst="rect">
            <a:avLst/>
          </a:prstGeom>
          <a:noFill/>
        </p:spPr>
        <p:txBody>
          <a:bodyPr wrap="square">
            <a:spAutoFit/>
          </a:bodyPr>
          <a:lstStyle/>
          <a:p>
            <a:pPr algn="ctr"/>
            <a:r>
              <a:rPr lang="en-IN" sz="2400" b="1" spc="300" dirty="0">
                <a:solidFill>
                  <a:schemeClr val="accent2">
                    <a:lumMod val="75000"/>
                  </a:schemeClr>
                </a:solidFill>
                <a:latin typeface="Montserrat Hairline"/>
              </a:rPr>
              <a:t>Neo-6M(Lat, Lon and Date Data)</a:t>
            </a:r>
          </a:p>
        </p:txBody>
      </p:sp>
      <p:pic>
        <p:nvPicPr>
          <p:cNvPr id="7" name="Picture 6">
            <a:extLst>
              <a:ext uri="{FF2B5EF4-FFF2-40B4-BE49-F238E27FC236}">
                <a16:creationId xmlns:a16="http://schemas.microsoft.com/office/drawing/2014/main" id="{4996A6AC-FE4E-4C6F-83AB-9489D8B62648}"/>
              </a:ext>
            </a:extLst>
          </p:cNvPr>
          <p:cNvPicPr>
            <a:picLocks noChangeAspect="1"/>
          </p:cNvPicPr>
          <p:nvPr/>
        </p:nvPicPr>
        <p:blipFill>
          <a:blip r:embed="rId3" cstate="email">
            <a:extLst>
              <a:ext uri="{BEBA8EAE-BF5A-486C-A8C5-ECC9F3942E4B}">
                <a14:imgProps xmlns:a14="http://schemas.microsoft.com/office/drawing/2010/main">
                  <a14:imgLayer r:embed="rId4">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flipH="1">
            <a:off x="3361200" y="5886632"/>
            <a:ext cx="3493263" cy="3077259"/>
          </a:xfrm>
          <a:prstGeom prst="rect">
            <a:avLst/>
          </a:prstGeom>
        </p:spPr>
      </p:pic>
      <p:pic>
        <p:nvPicPr>
          <p:cNvPr id="9" name="Picture 8">
            <a:extLst>
              <a:ext uri="{FF2B5EF4-FFF2-40B4-BE49-F238E27FC236}">
                <a16:creationId xmlns:a16="http://schemas.microsoft.com/office/drawing/2014/main" id="{24FE2F3B-84A8-4782-8555-6A1FB273DFB5}"/>
              </a:ext>
            </a:extLst>
          </p:cNvPr>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3633409" y="10844616"/>
            <a:ext cx="3352605" cy="2666322"/>
          </a:xfrm>
          <a:prstGeom prst="rect">
            <a:avLst/>
          </a:prstGeom>
        </p:spPr>
      </p:pic>
      <p:pic>
        <p:nvPicPr>
          <p:cNvPr id="11" name="Picture 10">
            <a:extLst>
              <a:ext uri="{FF2B5EF4-FFF2-40B4-BE49-F238E27FC236}">
                <a16:creationId xmlns:a16="http://schemas.microsoft.com/office/drawing/2014/main" id="{6DA3ED72-F280-4399-81D8-38D8CAD6B9E1}"/>
              </a:ext>
            </a:extLst>
          </p:cNvPr>
          <p:cNvPicPr>
            <a:picLocks noChangeAspect="1"/>
          </p:cNvPicPr>
          <p:nvPr/>
        </p:nvPicPr>
        <p:blipFill rotWithShape="1">
          <a:blip r:embed="rId6">
            <a:extLst>
              <a:ext uri="{BEBA8EAE-BF5A-486C-A8C5-ECC9F3942E4B}">
                <a14:imgProps xmlns:a14="http://schemas.microsoft.com/office/drawing/2010/main">
                  <a14:imgLayer r:embed="rId7">
                    <a14:imgEffect>
                      <a14:brightnessContrast bright="-20000" contrast="40000"/>
                    </a14:imgEffect>
                  </a14:imgLayer>
                </a14:imgProps>
              </a:ext>
              <a:ext uri="{28A0092B-C50C-407E-A947-70E740481C1C}">
                <a14:useLocalDpi xmlns:a14="http://schemas.microsoft.com/office/drawing/2010/main" val="0"/>
              </a:ext>
            </a:extLst>
          </a:blip>
          <a:srcRect l="572" t="12965" r="4231" b="6112"/>
          <a:stretch/>
        </p:blipFill>
        <p:spPr>
          <a:xfrm>
            <a:off x="12084145" y="1327760"/>
            <a:ext cx="5898448" cy="5013958"/>
          </a:xfrm>
          <a:prstGeom prst="rect">
            <a:avLst/>
          </a:prstGeom>
          <a:ln>
            <a:solidFill>
              <a:schemeClr val="bg1">
                <a:lumMod val="95000"/>
              </a:schemeClr>
            </a:solidFill>
          </a:ln>
        </p:spPr>
      </p:pic>
      <p:pic>
        <p:nvPicPr>
          <p:cNvPr id="18" name="Picture 17">
            <a:extLst>
              <a:ext uri="{FF2B5EF4-FFF2-40B4-BE49-F238E27FC236}">
                <a16:creationId xmlns:a16="http://schemas.microsoft.com/office/drawing/2014/main" id="{696BBBA1-CEA1-4CEF-9C98-8A382A9FE75C}"/>
              </a:ext>
            </a:extLst>
          </p:cNvPr>
          <p:cNvPicPr>
            <a:picLocks noChangeAspect="1"/>
          </p:cNvPicPr>
          <p:nvPr/>
        </p:nvPicPr>
        <p:blipFill rotWithShape="1">
          <a:blip r:embed="rId8">
            <a:extLst>
              <a:ext uri="{BEBA8EAE-BF5A-486C-A8C5-ECC9F3942E4B}">
                <a14:imgProps xmlns:a14="http://schemas.microsoft.com/office/drawing/2010/main">
                  <a14:imgLayer r:embed="rId9">
                    <a14:imgEffect>
                      <a14:brightnessContrast bright="-20000" contrast="40000"/>
                    </a14:imgEffect>
                  </a14:imgLayer>
                </a14:imgProps>
              </a:ext>
              <a:ext uri="{28A0092B-C50C-407E-A947-70E740481C1C}">
                <a14:useLocalDpi xmlns:a14="http://schemas.microsoft.com/office/drawing/2010/main" val="0"/>
              </a:ext>
            </a:extLst>
          </a:blip>
          <a:srcRect l="1078" t="13060" r="8197" b="7592"/>
          <a:stretch/>
        </p:blipFill>
        <p:spPr>
          <a:xfrm>
            <a:off x="18149887" y="1327760"/>
            <a:ext cx="5738813" cy="5013957"/>
          </a:xfrm>
          <a:prstGeom prst="rect">
            <a:avLst/>
          </a:prstGeom>
          <a:ln>
            <a:solidFill>
              <a:schemeClr val="bg1">
                <a:lumMod val="95000"/>
              </a:schemeClr>
            </a:solidFill>
          </a:ln>
        </p:spPr>
      </p:pic>
      <p:pic>
        <p:nvPicPr>
          <p:cNvPr id="20" name="Picture 19">
            <a:extLst>
              <a:ext uri="{FF2B5EF4-FFF2-40B4-BE49-F238E27FC236}">
                <a16:creationId xmlns:a16="http://schemas.microsoft.com/office/drawing/2014/main" id="{88101B5B-82FD-4672-A988-C186BCA9FA25}"/>
              </a:ext>
            </a:extLst>
          </p:cNvPr>
          <p:cNvPicPr>
            <a:picLocks noChangeAspect="1"/>
          </p:cNvPicPr>
          <p:nvPr/>
        </p:nvPicPr>
        <p:blipFill rotWithShape="1">
          <a:blip r:embed="rId10">
            <a:extLst>
              <a:ext uri="{BEBA8EAE-BF5A-486C-A8C5-ECC9F3942E4B}">
                <a14:imgProps xmlns:a14="http://schemas.microsoft.com/office/drawing/2010/main">
                  <a14:imgLayer r:embed="rId11">
                    <a14:imgEffect>
                      <a14:brightnessContrast bright="-20000" contrast="40000"/>
                    </a14:imgEffect>
                  </a14:imgLayer>
                </a14:imgProps>
              </a:ext>
              <a:ext uri="{28A0092B-C50C-407E-A947-70E740481C1C}">
                <a14:useLocalDpi xmlns:a14="http://schemas.microsoft.com/office/drawing/2010/main" val="0"/>
              </a:ext>
            </a:extLst>
          </a:blip>
          <a:srcRect r="24793"/>
          <a:stretch/>
        </p:blipFill>
        <p:spPr>
          <a:xfrm>
            <a:off x="12084146" y="6897787"/>
            <a:ext cx="11804554" cy="6068406"/>
          </a:xfrm>
          <a:prstGeom prst="rect">
            <a:avLst/>
          </a:prstGeom>
          <a:ln>
            <a:solidFill>
              <a:schemeClr val="bg1">
                <a:lumMod val="95000"/>
              </a:schemeClr>
            </a:solidFill>
          </a:ln>
        </p:spPr>
      </p:pic>
    </p:spTree>
    <p:extLst>
      <p:ext uri="{BB962C8B-B14F-4D97-AF65-F5344CB8AC3E}">
        <p14:creationId xmlns:p14="http://schemas.microsoft.com/office/powerpoint/2010/main" val="3675653063"/>
      </p:ext>
    </p:extLst>
  </p:cSld>
  <p:clrMapOvr>
    <a:masterClrMapping/>
  </p:clrMapOvr>
</p:sld>
</file>

<file path=ppt/theme/theme1.xml><?xml version="1.0" encoding="utf-8"?>
<a:theme xmlns:a="http://schemas.openxmlformats.org/drawingml/2006/main" name="Default Theme">
  <a:themeElements>
    <a:clrScheme name="Custom 1">
      <a:dk1>
        <a:srgbClr val="7F7F7F"/>
      </a:dk1>
      <a:lt1>
        <a:srgbClr val="FFFFFF"/>
      </a:lt1>
      <a:dk2>
        <a:srgbClr val="000000"/>
      </a:dk2>
      <a:lt2>
        <a:srgbClr val="FFFFFF"/>
      </a:lt2>
      <a:accent1>
        <a:srgbClr val="2E2E35"/>
      </a:accent1>
      <a:accent2>
        <a:srgbClr val="FFCCB7"/>
      </a:accent2>
      <a:accent3>
        <a:srgbClr val="9F9EA2"/>
      </a:accent3>
      <a:accent4>
        <a:srgbClr val="D7D5D4"/>
      </a:accent4>
      <a:accent5>
        <a:srgbClr val="2E2E35"/>
      </a:accent5>
      <a:accent6>
        <a:srgbClr val="9F9EA2"/>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35476</TotalTime>
  <Words>959</Words>
  <Application>Microsoft Office PowerPoint</Application>
  <PresentationFormat>Custom</PresentationFormat>
  <Paragraphs>110</Paragraphs>
  <Slides>18</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 Light</vt:lpstr>
      <vt:lpstr>Lato Light</vt:lpstr>
      <vt:lpstr>Montserrat Hairline</vt:lpstr>
      <vt:lpstr>Montserrat Light</vt:lpstr>
      <vt:lpstr>Source Sans Pro</vt:lpstr>
      <vt:lpstr>Source Sans Pro Light</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Parithosh Poojary</dc:creator>
  <cp:keywords/>
  <dc:description/>
  <cp:lastModifiedBy>parit</cp:lastModifiedBy>
  <cp:revision>6443</cp:revision>
  <dcterms:created xsi:type="dcterms:W3CDTF">2014-11-12T21:47:38Z</dcterms:created>
  <dcterms:modified xsi:type="dcterms:W3CDTF">2020-10-07T13:20:14Z</dcterms:modified>
  <cp:category/>
</cp:coreProperties>
</file>

<file path=docProps/thumbnail.jpeg>
</file>